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18.xml"/>
  <Override ContentType="application/vnd.openxmlformats-officedocument.presentationml.slideLayout+xml" PartName="/ppt/slideLayouts/slideLayout5.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3"/>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797675" cy="9929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2.xml"/><Relationship Id="rId4" Type="http://schemas.openxmlformats.org/officeDocument/2006/relationships/slideMaster" Target="slideMasters/slideMaster3.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6661"/>
            <a:ext cx="5438140" cy="4468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dda13bff55_51_485:notes"/>
          <p:cNvSpPr txBox="1">
            <a:spLocks noGrp="1"/>
          </p:cNvSpPr>
          <p:nvPr>
            <p:ph type="body" idx="1"/>
          </p:nvPr>
        </p:nvSpPr>
        <p:spPr>
          <a:xfrm>
            <a:off x="679768" y="4778722"/>
            <a:ext cx="5438140" cy="39100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3dda13bff55_51_485: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dda13bff55_51_27:notes"/>
          <p:cNvSpPr txBox="1">
            <a:spLocks noGrp="1"/>
          </p:cNvSpPr>
          <p:nvPr>
            <p:ph type="body" idx="1"/>
          </p:nvPr>
        </p:nvSpPr>
        <p:spPr>
          <a:xfrm>
            <a:off x="679768" y="4778722"/>
            <a:ext cx="5438140" cy="39100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3dda13bff55_51_27: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dda13bff55_51_56: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dda13bff55_51_56:notes"/>
          <p:cNvSpPr txBox="1">
            <a:spLocks noGrp="1"/>
          </p:cNvSpPr>
          <p:nvPr>
            <p:ph type="body" idx="1"/>
          </p:nvPr>
        </p:nvSpPr>
        <p:spPr>
          <a:xfrm>
            <a:off x="679768" y="4778722"/>
            <a:ext cx="5438140" cy="3910027"/>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81" name="Google Shape;181;g3dda13bff55_51_56:notes"/>
          <p:cNvSpPr txBox="1">
            <a:spLocks noGrp="1"/>
          </p:cNvSpPr>
          <p:nvPr>
            <p:ph type="sldNum" idx="12"/>
          </p:nvPr>
        </p:nvSpPr>
        <p:spPr>
          <a:xfrm>
            <a:off x="1574" y="9431599"/>
            <a:ext cx="2945659" cy="49812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fd21a98a6_0_3:notes"/>
          <p:cNvSpPr txBox="1">
            <a:spLocks noGrp="1"/>
          </p:cNvSpPr>
          <p:nvPr>
            <p:ph type="body" idx="1"/>
          </p:nvPr>
        </p:nvSpPr>
        <p:spPr>
          <a:xfrm>
            <a:off x="679768" y="4778722"/>
            <a:ext cx="5438140" cy="39100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3dfd21a98a6_0_3: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55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d9ebae68fd_7_0: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d9ebae68fd_7_0: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dfd21a98a6_0_3:notes"/>
          <p:cNvSpPr txBox="1">
            <a:spLocks noGrp="1"/>
          </p:cNvSpPr>
          <p:nvPr>
            <p:ph type="body" idx="1"/>
          </p:nvPr>
        </p:nvSpPr>
        <p:spPr>
          <a:xfrm>
            <a:off x="679768" y="4778722"/>
            <a:ext cx="5438140" cy="39100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3dfd21a98a6_0_3:notes"/>
          <p:cNvSpPr>
            <a:spLocks noGrp="1" noRot="1" noChangeAspect="1"/>
          </p:cNvSpPr>
          <p:nvPr>
            <p:ph type="sldImg" idx="2"/>
          </p:nvPr>
        </p:nvSpPr>
        <p:spPr>
          <a:xfrm>
            <a:off x="420688"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83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4698900"/>
            <a:ext cx="9144000" cy="444600"/>
            <a:chOff x="50" y="4704825"/>
            <a:chExt cx="9144000" cy="444600"/>
          </a:xfrm>
        </p:grpSpPr>
        <p:sp>
          <p:nvSpPr>
            <p:cNvPr id="11" name="Google Shape;11;p2"/>
            <p:cNvSpPr/>
            <p:nvPr/>
          </p:nvSpPr>
          <p:spPr>
            <a:xfrm>
              <a:off x="50" y="4704825"/>
              <a:ext cx="9144000" cy="444600"/>
            </a:xfrm>
            <a:prstGeom prst="rect">
              <a:avLst/>
            </a:prstGeom>
            <a:solidFill>
              <a:srgbClr val="FFFFFF"/>
            </a:solidFill>
            <a:ln>
              <a:noFill/>
            </a:ln>
            <a:effectLst>
              <a:outerShdw blurRad="142875" dist="1905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12" name="Google Shape;12;p2"/>
            <p:cNvSpPr/>
            <p:nvPr/>
          </p:nvSpPr>
          <p:spPr>
            <a:xfrm>
              <a:off x="7553550" y="4824225"/>
              <a:ext cx="1407600" cy="177300"/>
            </a:xfrm>
            <a:prstGeom prst="roundRect">
              <a:avLst>
                <a:gd name="adj" fmla="val 50000"/>
              </a:avLst>
            </a:prstGeom>
            <a:noFill/>
            <a:ln w="9525"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מינהל חדשנות וטכנולוגיה</a:t>
              </a:r>
              <a:endParaRPr>
                <a:latin typeface="Noto Sans Hebrew"/>
                <a:ea typeface="Noto Sans Hebrew"/>
                <a:cs typeface="Noto Sans Hebrew"/>
                <a:sym typeface="Noto Sans Hebrew"/>
              </a:endParaRPr>
            </a:p>
          </p:txBody>
        </p:sp>
        <p:sp>
          <p:nvSpPr>
            <p:cNvPr id="13" name="Google Shape;13;p2"/>
            <p:cNvSpPr txBox="1"/>
            <p:nvPr/>
          </p:nvSpPr>
          <p:spPr>
            <a:xfrm>
              <a:off x="6570800" y="4758975"/>
              <a:ext cx="1041300" cy="3078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endParaRPr sz="800">
                <a:solidFill>
                  <a:srgbClr val="00338D"/>
                </a:solidFill>
                <a:latin typeface="Noto Sans Hebrew"/>
                <a:ea typeface="Noto Sans Hebrew"/>
                <a:cs typeface="Noto Sans Hebrew"/>
                <a:sym typeface="Noto Sans Hebrew"/>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7" name="Google Shape;57;p1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5"/>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1" name="Google Shape;61;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2" name="Google Shape;62;p1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3" name="Google Shape;63;p1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7" name="Google Shape;67;p16"/>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8" name="Google Shape;68;p1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9" name="Google Shape;69;p1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3" name="Google Shape;73;p17"/>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4" name="Google Shape;74;p1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5" name="Google Shape;75;p1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9" name="Google Shape;79;p18"/>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0" name="Google Shape;80;p18"/>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2" name="Google Shape;82;p1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6" name="Google Shape;86;p19"/>
          <p:cNvSpPr txBox="1">
            <a:spLocks noGrp="1"/>
          </p:cNvSpPr>
          <p:nvPr>
            <p:ph type="body" idx="1"/>
          </p:nvPr>
        </p:nvSpPr>
        <p:spPr>
          <a:xfrm>
            <a:off x="228600" y="767556"/>
            <a:ext cx="2020200" cy="3201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7" name="Google Shape;87;p19"/>
          <p:cNvSpPr txBox="1">
            <a:spLocks noGrp="1"/>
          </p:cNvSpPr>
          <p:nvPr>
            <p:ph type="body" idx="2"/>
          </p:nvPr>
        </p:nvSpPr>
        <p:spPr>
          <a:xfrm>
            <a:off x="228600" y="1087438"/>
            <a:ext cx="2020200" cy="19758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8" name="Google Shape;88;p19"/>
          <p:cNvSpPr txBox="1">
            <a:spLocks noGrp="1"/>
          </p:cNvSpPr>
          <p:nvPr>
            <p:ph type="body" idx="3"/>
          </p:nvPr>
        </p:nvSpPr>
        <p:spPr>
          <a:xfrm>
            <a:off x="2322513" y="767556"/>
            <a:ext cx="2021100" cy="3201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9" name="Google Shape;89;p19"/>
          <p:cNvSpPr txBox="1">
            <a:spLocks noGrp="1"/>
          </p:cNvSpPr>
          <p:nvPr>
            <p:ph type="body" idx="4"/>
          </p:nvPr>
        </p:nvSpPr>
        <p:spPr>
          <a:xfrm>
            <a:off x="2322513" y="1087438"/>
            <a:ext cx="2021100" cy="19758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0" name="Google Shape;90;p1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1" name="Google Shape;91;p1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5" name="Google Shape;95;p2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6" name="Google Shape;96;p2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0" name="Google Shape;100;p21"/>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1" name="Google Shape;101;p21"/>
          <p:cNvSpPr txBox="1">
            <a:spLocks noGrp="1"/>
          </p:cNvSpPr>
          <p:nvPr>
            <p:ph type="body" idx="2"/>
          </p:nvPr>
        </p:nvSpPr>
        <p:spPr>
          <a:xfrm>
            <a:off x="228600" y="717550"/>
            <a:ext cx="1504200" cy="23457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2" name="Google Shape;102;p2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3" name="Google Shape;103;p2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7" name="Google Shape;107;p22"/>
          <p:cNvSpPr>
            <a:spLocks noGrp="1"/>
          </p:cNvSpPr>
          <p:nvPr>
            <p:ph type="pic" idx="2"/>
          </p:nvPr>
        </p:nvSpPr>
        <p:spPr>
          <a:xfrm>
            <a:off x="896144" y="306388"/>
            <a:ext cx="2743200" cy="2057400"/>
          </a:xfrm>
          <a:prstGeom prst="rect">
            <a:avLst/>
          </a:prstGeom>
          <a:noFill/>
          <a:ln>
            <a:noFill/>
          </a:ln>
        </p:spPr>
      </p:sp>
      <p:sp>
        <p:nvSpPr>
          <p:cNvPr id="108" name="Google Shape;108;p22"/>
          <p:cNvSpPr txBox="1">
            <a:spLocks noGrp="1"/>
          </p:cNvSpPr>
          <p:nvPr>
            <p:ph type="body" idx="1"/>
          </p:nvPr>
        </p:nvSpPr>
        <p:spPr>
          <a:xfrm>
            <a:off x="896144" y="2683669"/>
            <a:ext cx="2743200" cy="4026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9" name="Google Shape;109;p2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0" name="Google Shape;110;p2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4" name="Google Shape;114;p23"/>
          <p:cNvSpPr txBox="1">
            <a:spLocks noGrp="1"/>
          </p:cNvSpPr>
          <p:nvPr>
            <p:ph type="body" idx="1"/>
          </p:nvPr>
        </p:nvSpPr>
        <p:spPr>
          <a:xfrm rot="5400000">
            <a:off x="1154400" y="-125700"/>
            <a:ext cx="2263200"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5" name="Google Shape;115;p2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6" name="Google Shape;116;p2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0" name="Google Shape;120;p24"/>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1" name="Google Shape;121;p2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2" name="Google Shape;122;p2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FCCBFA-282A-E64E-45DD-1898900B4E4B}"/>
              </a:ext>
            </a:extLst>
          </p:cNvPr>
          <p:cNvSpPr>
            <a:spLocks noGrp="1"/>
          </p:cNvSpPr>
          <p:nvPr>
            <p:ph type="ctrTitle"/>
          </p:nvPr>
        </p:nvSpPr>
        <p:spPr>
          <a:xfrm>
            <a:off x="1143000" y="841772"/>
            <a:ext cx="6858000" cy="1790700"/>
          </a:xfrm>
        </p:spPr>
        <p:txBody>
          <a:bodyPr anchor="b"/>
          <a:lstStyle>
            <a:lvl1pPr algn="ctr">
              <a:defRPr sz="45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FE46BB0-C5DE-B25C-1B10-A2DE366275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6D2B451A-3230-5FFA-A405-6F389B85A0F4}"/>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5" name="מציין מיקום של כותרת תחתונה 4">
            <a:extLst>
              <a:ext uri="{FF2B5EF4-FFF2-40B4-BE49-F238E27FC236}">
                <a16:creationId xmlns:a16="http://schemas.microsoft.com/office/drawing/2014/main" id="{3298E66A-B76B-E5D5-25D5-ED71D58867E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D5ADF21-BBC7-802F-C515-80581CCBDD8E}"/>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61252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C27F90-440A-94C5-E3B8-C0041DE6C3A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79E48F5-72F6-268F-BD37-3F7B7AFC1B89}"/>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E37021B-1420-425D-CB00-03A714D27E50}"/>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5" name="מציין מיקום של כותרת תחתונה 4">
            <a:extLst>
              <a:ext uri="{FF2B5EF4-FFF2-40B4-BE49-F238E27FC236}">
                <a16:creationId xmlns:a16="http://schemas.microsoft.com/office/drawing/2014/main" id="{05E29D24-5340-DF6F-0695-923BD72764D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DF5F2B9-4798-5297-60BA-1FE630C0219F}"/>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3361667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E3D6BA-A26A-70BA-8223-04D64E71E7F6}"/>
              </a:ext>
            </a:extLst>
          </p:cNvPr>
          <p:cNvSpPr>
            <a:spLocks noGrp="1"/>
          </p:cNvSpPr>
          <p:nvPr>
            <p:ph type="title"/>
          </p:nvPr>
        </p:nvSpPr>
        <p:spPr>
          <a:xfrm>
            <a:off x="623888" y="1282304"/>
            <a:ext cx="7886700" cy="2139553"/>
          </a:xfrm>
        </p:spPr>
        <p:txBody>
          <a:bodyPr anchor="b"/>
          <a:lstStyle>
            <a:lvl1pPr>
              <a:defRPr sz="45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B14126B-279E-9B33-5FAE-93D648F1148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978E79C0-A7E3-9757-C69C-E5F943D5965D}"/>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5" name="מציין מיקום של כותרת תחתונה 4">
            <a:extLst>
              <a:ext uri="{FF2B5EF4-FFF2-40B4-BE49-F238E27FC236}">
                <a16:creationId xmlns:a16="http://schemas.microsoft.com/office/drawing/2014/main" id="{7F214E91-75A2-02DF-1FDA-EC462CCBD09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D89309F-C82A-2CFE-4A96-C16C11882472}"/>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3060041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26CBC3-D736-A8DA-5CD4-63BB361482C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0A46229-2BB5-FF9C-A7A1-BD0B6FFDDFC1}"/>
              </a:ext>
            </a:extLst>
          </p:cNvPr>
          <p:cNvSpPr>
            <a:spLocks noGrp="1"/>
          </p:cNvSpPr>
          <p:nvPr>
            <p:ph sz="half" idx="1"/>
          </p:nvPr>
        </p:nvSpPr>
        <p:spPr>
          <a:xfrm>
            <a:off x="628650" y="1369219"/>
            <a:ext cx="3886200" cy="3263504"/>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9356D3D-047F-612F-A38A-FD1DBEC95CA8}"/>
              </a:ext>
            </a:extLst>
          </p:cNvPr>
          <p:cNvSpPr>
            <a:spLocks noGrp="1"/>
          </p:cNvSpPr>
          <p:nvPr>
            <p:ph sz="half" idx="2"/>
          </p:nvPr>
        </p:nvSpPr>
        <p:spPr>
          <a:xfrm>
            <a:off x="4629150" y="1369219"/>
            <a:ext cx="3886200" cy="3263504"/>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DAAE3E4-54E2-4032-45C1-3E4211562922}"/>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6" name="מציין מיקום של כותרת תחתונה 5">
            <a:extLst>
              <a:ext uri="{FF2B5EF4-FFF2-40B4-BE49-F238E27FC236}">
                <a16:creationId xmlns:a16="http://schemas.microsoft.com/office/drawing/2014/main" id="{988C0314-6303-5C5A-27DB-757712E20BE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5D910A2-9432-C7FA-4A92-61EF3FFD0C1A}"/>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435538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4130A8-EA69-5486-0588-21EBDBBE57A3}"/>
              </a:ext>
            </a:extLst>
          </p:cNvPr>
          <p:cNvSpPr>
            <a:spLocks noGrp="1"/>
          </p:cNvSpPr>
          <p:nvPr>
            <p:ph type="title"/>
          </p:nvPr>
        </p:nvSpPr>
        <p:spPr>
          <a:xfrm>
            <a:off x="629841" y="273844"/>
            <a:ext cx="7886700" cy="994172"/>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4E74BB8-C278-4268-2636-F8BDE5C9477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8621BF07-0FC3-DBBE-ED59-43BB4CA950EF}"/>
              </a:ext>
            </a:extLst>
          </p:cNvPr>
          <p:cNvSpPr>
            <a:spLocks noGrp="1"/>
          </p:cNvSpPr>
          <p:nvPr>
            <p:ph sz="half" idx="2"/>
          </p:nvPr>
        </p:nvSpPr>
        <p:spPr>
          <a:xfrm>
            <a:off x="629842" y="1878806"/>
            <a:ext cx="3868340" cy="276344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AA2D87E8-7577-D911-17EA-69B47A27B30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2E168D1A-655D-F8E5-180B-5AA4D458D910}"/>
              </a:ext>
            </a:extLst>
          </p:cNvPr>
          <p:cNvSpPr>
            <a:spLocks noGrp="1"/>
          </p:cNvSpPr>
          <p:nvPr>
            <p:ph sz="quarter" idx="4"/>
          </p:nvPr>
        </p:nvSpPr>
        <p:spPr>
          <a:xfrm>
            <a:off x="4629150" y="1878806"/>
            <a:ext cx="3887391" cy="2763441"/>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99D4F3A-1C9E-2453-2062-2317EF202BE7}"/>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8" name="מציין מיקום של כותרת תחתונה 7">
            <a:extLst>
              <a:ext uri="{FF2B5EF4-FFF2-40B4-BE49-F238E27FC236}">
                <a16:creationId xmlns:a16="http://schemas.microsoft.com/office/drawing/2014/main" id="{1E4AB651-6532-630B-7851-3266DB125F2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8039E932-173B-9AA4-2C7F-9EAD4987C4E3}"/>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361337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20FEF9-8C96-C75C-9B73-0773B6AB0AC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CED8A32-BF3E-8EA0-A036-D4EEA70B2A1E}"/>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4" name="מציין מיקום של כותרת תחתונה 3">
            <a:extLst>
              <a:ext uri="{FF2B5EF4-FFF2-40B4-BE49-F238E27FC236}">
                <a16:creationId xmlns:a16="http://schemas.microsoft.com/office/drawing/2014/main" id="{24843877-63E0-1F17-6F31-89C9134200AC}"/>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0A59FA3-F70C-2178-DBC3-AC43DEB7CF28}"/>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2677273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C40C1AD-36BB-ECA0-CC11-D4CD030B4D60}"/>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3" name="מציין מיקום של כותרת תחתונה 2">
            <a:extLst>
              <a:ext uri="{FF2B5EF4-FFF2-40B4-BE49-F238E27FC236}">
                <a16:creationId xmlns:a16="http://schemas.microsoft.com/office/drawing/2014/main" id="{57DA24FB-9CB9-3E93-A66F-D39B1792D22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DD84EDDC-9644-2426-9F6B-3370635636CF}"/>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455123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E7FA84-16E9-C454-0D71-EEF9DDBB2CA8}"/>
              </a:ext>
            </a:extLst>
          </p:cNvPr>
          <p:cNvSpPr>
            <a:spLocks noGrp="1"/>
          </p:cNvSpPr>
          <p:nvPr>
            <p:ph type="title"/>
          </p:nvPr>
        </p:nvSpPr>
        <p:spPr>
          <a:xfrm>
            <a:off x="629841" y="342900"/>
            <a:ext cx="2949178" cy="1200150"/>
          </a:xfrm>
        </p:spPr>
        <p:txBody>
          <a:bodyPr anchor="b"/>
          <a:lstStyle>
            <a:lvl1pPr>
              <a:defRPr sz="24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B766E87-1BA2-1543-354B-38981AA87C1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A1ECFE3-3FA6-72CC-A5E6-D6C71A37CB1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EC2FF5C-8270-F010-CF06-17214341774A}"/>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6" name="מציין מיקום של כותרת תחתונה 5">
            <a:extLst>
              <a:ext uri="{FF2B5EF4-FFF2-40B4-BE49-F238E27FC236}">
                <a16:creationId xmlns:a16="http://schemas.microsoft.com/office/drawing/2014/main" id="{057E3406-5878-B97B-2122-2F700899D55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9C62351-42E4-D42C-BDF4-521D8683A445}"/>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355830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9B42C1-48FD-34DA-FD08-4F0C74DC035E}"/>
              </a:ext>
            </a:extLst>
          </p:cNvPr>
          <p:cNvSpPr>
            <a:spLocks noGrp="1"/>
          </p:cNvSpPr>
          <p:nvPr>
            <p:ph type="title"/>
          </p:nvPr>
        </p:nvSpPr>
        <p:spPr>
          <a:xfrm>
            <a:off x="629841" y="342900"/>
            <a:ext cx="2949178" cy="1200150"/>
          </a:xfrm>
        </p:spPr>
        <p:txBody>
          <a:bodyPr anchor="b"/>
          <a:lstStyle>
            <a:lvl1pPr>
              <a:defRPr sz="24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8FEEC6F-470B-C007-E310-A2EBB5A8870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e-IL"/>
          </a:p>
        </p:txBody>
      </p:sp>
      <p:sp>
        <p:nvSpPr>
          <p:cNvPr id="4" name="מציין מיקום טקסט 3">
            <a:extLst>
              <a:ext uri="{FF2B5EF4-FFF2-40B4-BE49-F238E27FC236}">
                <a16:creationId xmlns:a16="http://schemas.microsoft.com/office/drawing/2014/main" id="{18027532-CEE9-515B-95C7-B08E1EBEB0E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43690F7-E18B-413B-6EBE-58CE54586048}"/>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6" name="מציין מיקום של כותרת תחתונה 5">
            <a:extLst>
              <a:ext uri="{FF2B5EF4-FFF2-40B4-BE49-F238E27FC236}">
                <a16:creationId xmlns:a16="http://schemas.microsoft.com/office/drawing/2014/main" id="{53EA2A56-64F7-4B1F-B34B-8AD8C61E3C1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F659E77-E325-A653-CEBD-C555615AFEAB}"/>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1601702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C1210E-0D74-7146-2602-817F4CB76F3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1991238-30D0-99DD-5B3D-1322A7BC489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822C57F-3C75-E7FC-18FE-7979DFF37CC5}"/>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5" name="מציין מיקום של כותרת תחתונה 4">
            <a:extLst>
              <a:ext uri="{FF2B5EF4-FFF2-40B4-BE49-F238E27FC236}">
                <a16:creationId xmlns:a16="http://schemas.microsoft.com/office/drawing/2014/main" id="{3BE01D59-96D1-4021-9C43-0FBBB8F90DC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55AE504-757A-B02E-5165-60A21B709DAC}"/>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3781574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F7B3DCC-F2AA-D6F1-BE0F-4F821D599E91}"/>
              </a:ext>
            </a:extLst>
          </p:cNvPr>
          <p:cNvSpPr>
            <a:spLocks noGrp="1"/>
          </p:cNvSpPr>
          <p:nvPr>
            <p:ph type="title" orient="vert"/>
          </p:nvPr>
        </p:nvSpPr>
        <p:spPr>
          <a:xfrm>
            <a:off x="6543675" y="273844"/>
            <a:ext cx="1971675" cy="4358879"/>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318E097-E3A1-612D-7050-6950535AFE34}"/>
              </a:ext>
            </a:extLst>
          </p:cNvPr>
          <p:cNvSpPr>
            <a:spLocks noGrp="1"/>
          </p:cNvSpPr>
          <p:nvPr>
            <p:ph type="body" orient="vert" idx="1"/>
          </p:nvPr>
        </p:nvSpPr>
        <p:spPr>
          <a:xfrm>
            <a:off x="628650" y="273844"/>
            <a:ext cx="5800725" cy="435887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FB8914D-50C7-1989-2E75-3C001DBEBA37}"/>
              </a:ext>
            </a:extLst>
          </p:cNvPr>
          <p:cNvSpPr>
            <a:spLocks noGrp="1"/>
          </p:cNvSpPr>
          <p:nvPr>
            <p:ph type="dt" sz="half" idx="10"/>
          </p:nvPr>
        </p:nvSpPr>
        <p:spPr/>
        <p:txBody>
          <a:bodyPr/>
          <a:lstStyle/>
          <a:p>
            <a:fld id="{A044E88E-DA3C-4AF4-9D64-383A4AA9D4DD}" type="datetimeFigureOut">
              <a:rPr lang="he-IL" smtClean="0"/>
              <a:t>כ"ו/אייר/תשפ"ו</a:t>
            </a:fld>
            <a:endParaRPr lang="he-IL"/>
          </a:p>
        </p:txBody>
      </p:sp>
      <p:sp>
        <p:nvSpPr>
          <p:cNvPr id="5" name="מציין מיקום של כותרת תחתונה 4">
            <a:extLst>
              <a:ext uri="{FF2B5EF4-FFF2-40B4-BE49-F238E27FC236}">
                <a16:creationId xmlns:a16="http://schemas.microsoft.com/office/drawing/2014/main" id="{51651051-5DB9-ED19-CCDF-0E687E305E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A953904-8706-2E15-F8E7-0845D1B34A40}"/>
              </a:ext>
            </a:extLst>
          </p:cNvPr>
          <p:cNvSpPr>
            <a:spLocks noGrp="1"/>
          </p:cNvSpPr>
          <p:nvPr>
            <p:ph type="sldNum" sz="quarter" idx="12"/>
          </p:nvPr>
        </p:nvSpPr>
        <p:spPr/>
        <p:txBody>
          <a:bodyPr/>
          <a:lstStyle/>
          <a:p>
            <a:fld id="{8EAA1DEA-0259-4297-A5FA-274539D6A8D1}" type="slidenum">
              <a:rPr lang="he-IL" smtClean="0"/>
              <a:t>‹#›</a:t>
            </a:fld>
            <a:endParaRPr lang="he-IL"/>
          </a:p>
        </p:txBody>
      </p:sp>
    </p:spTree>
    <p:extLst>
      <p:ext uri="{BB962C8B-B14F-4D97-AF65-F5344CB8AC3E}">
        <p14:creationId xmlns:p14="http://schemas.microsoft.com/office/powerpoint/2010/main" val="53046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3" name="Google Shape;3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1" name="Google Shape;51;p13"/>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marR="0" lvl="0" indent="-330200" algn="l">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spcBef>
                <a:spcPts val="0"/>
              </a:spcBef>
              <a:buNone/>
              <a:defRPr sz="600" b="0" i="0" u="none" strike="noStrike" cap="none">
                <a:solidFill>
                  <a:srgbClr val="888888"/>
                </a:solidFill>
                <a:latin typeface="Calibri"/>
                <a:ea typeface="Calibri"/>
                <a:cs typeface="Calibri"/>
                <a:sym typeface="Calibri"/>
              </a:defRPr>
            </a:lvl1pPr>
            <a:lvl2pPr marL="0" marR="0" lvl="1" indent="0" algn="r">
              <a:spcBef>
                <a:spcPts val="0"/>
              </a:spcBef>
              <a:buNone/>
              <a:defRPr sz="600" b="0" i="0" u="none" strike="noStrike" cap="none">
                <a:solidFill>
                  <a:srgbClr val="888888"/>
                </a:solidFill>
                <a:latin typeface="Calibri"/>
                <a:ea typeface="Calibri"/>
                <a:cs typeface="Calibri"/>
                <a:sym typeface="Calibri"/>
              </a:defRPr>
            </a:lvl2pPr>
            <a:lvl3pPr marL="0" marR="0" lvl="2" indent="0" algn="r">
              <a:spcBef>
                <a:spcPts val="0"/>
              </a:spcBef>
              <a:buNone/>
              <a:defRPr sz="600" b="0" i="0" u="none" strike="noStrike" cap="none">
                <a:solidFill>
                  <a:srgbClr val="888888"/>
                </a:solidFill>
                <a:latin typeface="Calibri"/>
                <a:ea typeface="Calibri"/>
                <a:cs typeface="Calibri"/>
                <a:sym typeface="Calibri"/>
              </a:defRPr>
            </a:lvl3pPr>
            <a:lvl4pPr marL="0" marR="0" lvl="3" indent="0" algn="r">
              <a:spcBef>
                <a:spcPts val="0"/>
              </a:spcBef>
              <a:buNone/>
              <a:defRPr sz="600" b="0" i="0" u="none" strike="noStrike" cap="none">
                <a:solidFill>
                  <a:srgbClr val="888888"/>
                </a:solidFill>
                <a:latin typeface="Calibri"/>
                <a:ea typeface="Calibri"/>
                <a:cs typeface="Calibri"/>
                <a:sym typeface="Calibri"/>
              </a:defRPr>
            </a:lvl4pPr>
            <a:lvl5pPr marL="0" marR="0" lvl="4" indent="0" algn="r">
              <a:spcBef>
                <a:spcPts val="0"/>
              </a:spcBef>
              <a:buNone/>
              <a:defRPr sz="600" b="0" i="0" u="none" strike="noStrike" cap="none">
                <a:solidFill>
                  <a:srgbClr val="888888"/>
                </a:solidFill>
                <a:latin typeface="Calibri"/>
                <a:ea typeface="Calibri"/>
                <a:cs typeface="Calibri"/>
                <a:sym typeface="Calibri"/>
              </a:defRPr>
            </a:lvl5pPr>
            <a:lvl6pPr marL="0" marR="0" lvl="5" indent="0" algn="r">
              <a:spcBef>
                <a:spcPts val="0"/>
              </a:spcBef>
              <a:buNone/>
              <a:defRPr sz="600" b="0" i="0" u="none" strike="noStrike" cap="none">
                <a:solidFill>
                  <a:srgbClr val="888888"/>
                </a:solidFill>
                <a:latin typeface="Calibri"/>
                <a:ea typeface="Calibri"/>
                <a:cs typeface="Calibri"/>
                <a:sym typeface="Calibri"/>
              </a:defRPr>
            </a:lvl6pPr>
            <a:lvl7pPr marL="0" marR="0" lvl="6" indent="0" algn="r">
              <a:spcBef>
                <a:spcPts val="0"/>
              </a:spcBef>
              <a:buNone/>
              <a:defRPr sz="600" b="0" i="0" u="none" strike="noStrike" cap="none">
                <a:solidFill>
                  <a:srgbClr val="888888"/>
                </a:solidFill>
                <a:latin typeface="Calibri"/>
                <a:ea typeface="Calibri"/>
                <a:cs typeface="Calibri"/>
                <a:sym typeface="Calibri"/>
              </a:defRPr>
            </a:lvl7pPr>
            <a:lvl8pPr marL="0" marR="0" lvl="7" indent="0" algn="r">
              <a:spcBef>
                <a:spcPts val="0"/>
              </a:spcBef>
              <a:buNone/>
              <a:defRPr sz="600" b="0" i="0" u="none" strike="noStrike" cap="none">
                <a:solidFill>
                  <a:srgbClr val="888888"/>
                </a:solidFill>
                <a:latin typeface="Calibri"/>
                <a:ea typeface="Calibri"/>
                <a:cs typeface="Calibri"/>
                <a:sym typeface="Calibri"/>
              </a:defRPr>
            </a:lvl8pPr>
            <a:lvl9pPr marL="0" marR="0" lvl="8" indent="0" algn="r">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1773F83-C2C3-D10F-92D3-72CC1F04F788}"/>
              </a:ext>
            </a:extLst>
          </p:cNvPr>
          <p:cNvSpPr>
            <a:spLocks noGrp="1"/>
          </p:cNvSpPr>
          <p:nvPr>
            <p:ph type="title"/>
          </p:nvPr>
        </p:nvSpPr>
        <p:spPr>
          <a:xfrm>
            <a:off x="628650" y="273844"/>
            <a:ext cx="7886700" cy="994172"/>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5962BE1-BB82-56F4-3699-D2A1DFD475B7}"/>
              </a:ext>
            </a:extLst>
          </p:cNvPr>
          <p:cNvSpPr>
            <a:spLocks noGrp="1"/>
          </p:cNvSpPr>
          <p:nvPr>
            <p:ph type="body" idx="1"/>
          </p:nvPr>
        </p:nvSpPr>
        <p:spPr>
          <a:xfrm>
            <a:off x="628650" y="1369219"/>
            <a:ext cx="7886700" cy="3263504"/>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8FBD48F-A4E0-E55E-81B5-A12D7A27A6B4}"/>
              </a:ext>
            </a:extLst>
          </p:cNvPr>
          <p:cNvSpPr>
            <a:spLocks noGrp="1"/>
          </p:cNvSpPr>
          <p:nvPr>
            <p:ph type="dt" sz="half" idx="2"/>
          </p:nvPr>
        </p:nvSpPr>
        <p:spPr>
          <a:xfrm>
            <a:off x="6457950" y="4767263"/>
            <a:ext cx="2057400" cy="273844"/>
          </a:xfrm>
          <a:prstGeom prst="rect">
            <a:avLst/>
          </a:prstGeom>
        </p:spPr>
        <p:txBody>
          <a:bodyPr vert="horz" lIns="91440" tIns="45720" rIns="91440" bIns="45720" rtlCol="1" anchor="ctr"/>
          <a:lstStyle>
            <a:lvl1pPr algn="r">
              <a:defRPr sz="900">
                <a:solidFill>
                  <a:schemeClr val="tx1">
                    <a:tint val="75000"/>
                  </a:schemeClr>
                </a:solidFill>
              </a:defRPr>
            </a:lvl1pPr>
          </a:lstStyle>
          <a:p>
            <a:fld id="{A044E88E-DA3C-4AF4-9D64-383A4AA9D4DD}" type="datetimeFigureOut">
              <a:rPr lang="he-IL" smtClean="0"/>
              <a:t>כ"ו/אייר/תשפ"ו</a:t>
            </a:fld>
            <a:endParaRPr lang="he-IL"/>
          </a:p>
        </p:txBody>
      </p:sp>
      <p:sp>
        <p:nvSpPr>
          <p:cNvPr id="5" name="מציין מיקום של כותרת תחתונה 4">
            <a:extLst>
              <a:ext uri="{FF2B5EF4-FFF2-40B4-BE49-F238E27FC236}">
                <a16:creationId xmlns:a16="http://schemas.microsoft.com/office/drawing/2014/main" id="{A3EB7D7F-63AC-6810-5CBD-95C366428C7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ED9D6B7-823F-553C-A3F3-E5B9DFC086C4}"/>
              </a:ext>
            </a:extLst>
          </p:cNvPr>
          <p:cNvSpPr>
            <a:spLocks noGrp="1"/>
          </p:cNvSpPr>
          <p:nvPr>
            <p:ph type="sldNum" sz="quarter" idx="4"/>
          </p:nvPr>
        </p:nvSpPr>
        <p:spPr>
          <a:xfrm>
            <a:off x="628650" y="4767263"/>
            <a:ext cx="2057400" cy="273844"/>
          </a:xfrm>
          <a:prstGeom prst="rect">
            <a:avLst/>
          </a:prstGeom>
        </p:spPr>
        <p:txBody>
          <a:bodyPr vert="horz" lIns="91440" tIns="45720" rIns="91440" bIns="45720" rtlCol="1" anchor="ctr"/>
          <a:lstStyle>
            <a:lvl1pPr algn="l">
              <a:defRPr sz="900">
                <a:solidFill>
                  <a:schemeClr val="tx1">
                    <a:tint val="75000"/>
                  </a:schemeClr>
                </a:solidFill>
              </a:defRPr>
            </a:lvl1pPr>
          </a:lstStyle>
          <a:p>
            <a:fld id="{8EAA1DEA-0259-4297-A5FA-274539D6A8D1}" type="slidenum">
              <a:rPr lang="he-IL" smtClean="0"/>
              <a:t>‹#›</a:t>
            </a:fld>
            <a:endParaRPr lang="he-IL"/>
          </a:p>
        </p:txBody>
      </p:sp>
    </p:spTree>
    <p:extLst>
      <p:ext uri="{BB962C8B-B14F-4D97-AF65-F5344CB8AC3E}">
        <p14:creationId xmlns:p14="http://schemas.microsoft.com/office/powerpoint/2010/main" val="21921724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25"/>
          <p:cNvGrpSpPr/>
          <p:nvPr/>
        </p:nvGrpSpPr>
        <p:grpSpPr>
          <a:xfrm>
            <a:off x="-57831" y="2649972"/>
            <a:ext cx="2514153" cy="2514153"/>
            <a:chOff x="0" y="0"/>
            <a:chExt cx="812800" cy="812800"/>
          </a:xfrm>
        </p:grpSpPr>
        <p:sp>
          <p:nvSpPr>
            <p:cNvPr id="129" name="Google Shape;129;p25"/>
            <p:cNvSpPr/>
            <p:nvPr/>
          </p:nvSpPr>
          <p:spPr>
            <a:xfrm>
              <a:off x="0" y="0"/>
              <a:ext cx="812800" cy="812800"/>
            </a:xfrm>
            <a:custGeom>
              <a:avLst/>
              <a:gdLst/>
              <a:ahLst/>
              <a:cxnLst/>
              <a:rect l="l" t="t" r="r" b="b"/>
              <a:pathLst>
                <a:path w="812800" h="812800" extrusionOk="0">
                  <a:moveTo>
                    <a:pt x="406400" y="0"/>
                  </a:moveTo>
                  <a:lnTo>
                    <a:pt x="812800" y="406400"/>
                  </a:lnTo>
                  <a:lnTo>
                    <a:pt x="406400" y="812800"/>
                  </a:lnTo>
                  <a:lnTo>
                    <a:pt x="0" y="406400"/>
                  </a:lnTo>
                  <a:lnTo>
                    <a:pt x="406400" y="0"/>
                  </a:lnTo>
                  <a:close/>
                </a:path>
              </a:pathLst>
            </a:custGeom>
            <a:solidFill>
              <a:srgbClr val="D8D8D8"/>
            </a:solidFill>
            <a:ln>
              <a:noFill/>
            </a:ln>
          </p:spPr>
        </p:sp>
        <p:sp>
          <p:nvSpPr>
            <p:cNvPr id="130" name="Google Shape;130;p25"/>
            <p:cNvSpPr txBox="1"/>
            <p:nvPr/>
          </p:nvSpPr>
          <p:spPr>
            <a:xfrm>
              <a:off x="139700" y="101600"/>
              <a:ext cx="533400" cy="571500"/>
            </a:xfrm>
            <a:prstGeom prst="rect">
              <a:avLst/>
            </a:prstGeom>
            <a:solidFill>
              <a:srgbClr val="D8D8D8"/>
            </a:solidFill>
            <a:ln>
              <a:noFill/>
            </a:ln>
          </p:spPr>
          <p:txBody>
            <a:bodyPr spcFirstLastPara="1" wrap="square" lIns="25400" tIns="25400" rIns="25400" bIns="25400" anchor="ctr" anchorCtr="0">
              <a:noAutofit/>
            </a:bodyPr>
            <a:lstStyle/>
            <a:p>
              <a:pPr marL="0" marR="0" lvl="0" indent="0" algn="ctr" rtl="0">
                <a:lnSpc>
                  <a:spcPct val="163277"/>
                </a:lnSpc>
                <a:spcBef>
                  <a:spcPts val="0"/>
                </a:spcBef>
                <a:spcAft>
                  <a:spcPts val="0"/>
                </a:spcAft>
                <a:buNone/>
              </a:pPr>
              <a:r>
                <a:rPr lang="he-IL" sz="1600" b="1" i="0" u="none" strike="noStrike" cap="none" dirty="0">
                  <a:solidFill>
                    <a:schemeClr val="bg1"/>
                  </a:solidFill>
                  <a:latin typeface="Calibri"/>
                  <a:ea typeface="Calibri"/>
                  <a:cs typeface="Calibri"/>
                  <a:sym typeface="Calibri"/>
                </a:rPr>
                <a:t>תוכנית לאומית לקיץ תשפ"ו 2026</a:t>
              </a:r>
            </a:p>
          </p:txBody>
        </p:sp>
      </p:grpSp>
      <p:sp>
        <p:nvSpPr>
          <p:cNvPr id="131" name="Google Shape;131;p25"/>
          <p:cNvSpPr/>
          <p:nvPr/>
        </p:nvSpPr>
        <p:spPr>
          <a:xfrm flipH="1">
            <a:off x="5425927" y="-370862"/>
            <a:ext cx="6171835" cy="6226315"/>
          </a:xfrm>
          <a:custGeom>
            <a:avLst/>
            <a:gdLst/>
            <a:ahLst/>
            <a:cxnLst/>
            <a:rect l="l" t="t" r="r" b="b"/>
            <a:pathLst>
              <a:path w="12343670" h="12452630" extrusionOk="0">
                <a:moveTo>
                  <a:pt x="12343669" y="0"/>
                </a:moveTo>
                <a:lnTo>
                  <a:pt x="0" y="0"/>
                </a:lnTo>
                <a:lnTo>
                  <a:pt x="0" y="12452630"/>
                </a:lnTo>
                <a:lnTo>
                  <a:pt x="12343669" y="12452630"/>
                </a:lnTo>
                <a:lnTo>
                  <a:pt x="12343669" y="0"/>
                </a:lnTo>
                <a:close/>
              </a:path>
            </a:pathLst>
          </a:custGeom>
          <a:no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32" name="Google Shape;132;p25"/>
          <p:cNvGrpSpPr/>
          <p:nvPr/>
        </p:nvGrpSpPr>
        <p:grpSpPr>
          <a:xfrm>
            <a:off x="5505410" y="245801"/>
            <a:ext cx="2514153" cy="2514153"/>
            <a:chOff x="0" y="0"/>
            <a:chExt cx="812800" cy="812800"/>
          </a:xfrm>
        </p:grpSpPr>
        <p:sp>
          <p:nvSpPr>
            <p:cNvPr id="133" name="Google Shape;133;p25"/>
            <p:cNvSpPr/>
            <p:nvPr/>
          </p:nvSpPr>
          <p:spPr>
            <a:xfrm>
              <a:off x="0" y="0"/>
              <a:ext cx="812800" cy="812800"/>
            </a:xfrm>
            <a:custGeom>
              <a:avLst/>
              <a:gdLst/>
              <a:ahLst/>
              <a:cxnLst/>
              <a:rect l="l" t="t" r="r" b="b"/>
              <a:pathLst>
                <a:path w="812800" h="812800" extrusionOk="0">
                  <a:moveTo>
                    <a:pt x="406400" y="0"/>
                  </a:moveTo>
                  <a:lnTo>
                    <a:pt x="812800" y="406400"/>
                  </a:lnTo>
                  <a:lnTo>
                    <a:pt x="406400" y="812800"/>
                  </a:lnTo>
                  <a:lnTo>
                    <a:pt x="0" y="406400"/>
                  </a:lnTo>
                  <a:lnTo>
                    <a:pt x="406400" y="0"/>
                  </a:lnTo>
                  <a:close/>
                </a:path>
              </a:pathLst>
            </a:custGeom>
            <a:solidFill>
              <a:srgbClr val="123586"/>
            </a:solidFill>
            <a:ln>
              <a:noFill/>
            </a:ln>
          </p:spPr>
        </p:sp>
        <p:sp>
          <p:nvSpPr>
            <p:cNvPr id="134" name="Google Shape;134;p25"/>
            <p:cNvSpPr txBox="1"/>
            <p:nvPr/>
          </p:nvSpPr>
          <p:spPr>
            <a:xfrm>
              <a:off x="139700" y="101600"/>
              <a:ext cx="533400" cy="571500"/>
            </a:xfrm>
            <a:prstGeom prst="rect">
              <a:avLst/>
            </a:prstGeom>
            <a:noFill/>
            <a:ln>
              <a:noFill/>
            </a:ln>
          </p:spPr>
          <p:txBody>
            <a:bodyPr spcFirstLastPara="1" wrap="square" lIns="25400" tIns="25400" rIns="25400" bIns="25400" anchor="ctr" anchorCtr="0">
              <a:noAutofit/>
            </a:bodyPr>
            <a:lstStyle/>
            <a:p>
              <a:pPr marL="0" marR="0" lvl="0" indent="0" algn="ctr" rtl="0">
                <a:lnSpc>
                  <a:spcPct val="163277"/>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35" name="Google Shape;135;p25"/>
          <p:cNvGrpSpPr/>
          <p:nvPr/>
        </p:nvGrpSpPr>
        <p:grpSpPr>
          <a:xfrm>
            <a:off x="7253349" y="-923666"/>
            <a:ext cx="2152701" cy="2152701"/>
            <a:chOff x="0" y="0"/>
            <a:chExt cx="812800" cy="812800"/>
          </a:xfrm>
        </p:grpSpPr>
        <p:sp>
          <p:nvSpPr>
            <p:cNvPr id="136" name="Google Shape;136;p25"/>
            <p:cNvSpPr/>
            <p:nvPr/>
          </p:nvSpPr>
          <p:spPr>
            <a:xfrm>
              <a:off x="0" y="0"/>
              <a:ext cx="812800" cy="812800"/>
            </a:xfrm>
            <a:custGeom>
              <a:avLst/>
              <a:gdLst/>
              <a:ahLst/>
              <a:cxnLst/>
              <a:rect l="l" t="t" r="r" b="b"/>
              <a:pathLst>
                <a:path w="812800" h="812800" extrusionOk="0">
                  <a:moveTo>
                    <a:pt x="406400" y="0"/>
                  </a:moveTo>
                  <a:lnTo>
                    <a:pt x="812800" y="406400"/>
                  </a:lnTo>
                  <a:lnTo>
                    <a:pt x="406400" y="812800"/>
                  </a:lnTo>
                  <a:lnTo>
                    <a:pt x="0" y="406400"/>
                  </a:lnTo>
                  <a:lnTo>
                    <a:pt x="406400" y="0"/>
                  </a:lnTo>
                  <a:close/>
                </a:path>
              </a:pathLst>
            </a:custGeom>
            <a:solidFill>
              <a:srgbClr val="D8D8D8"/>
            </a:solidFill>
            <a:ln>
              <a:noFill/>
            </a:ln>
          </p:spPr>
        </p:sp>
        <p:sp>
          <p:nvSpPr>
            <p:cNvPr id="137" name="Google Shape;137;p25"/>
            <p:cNvSpPr txBox="1"/>
            <p:nvPr/>
          </p:nvSpPr>
          <p:spPr>
            <a:xfrm>
              <a:off x="139700" y="101600"/>
              <a:ext cx="533400" cy="571500"/>
            </a:xfrm>
            <a:prstGeom prst="rect">
              <a:avLst/>
            </a:prstGeom>
            <a:noFill/>
            <a:ln>
              <a:noFill/>
            </a:ln>
          </p:spPr>
          <p:txBody>
            <a:bodyPr spcFirstLastPara="1" wrap="square" lIns="25400" tIns="25400" rIns="25400" bIns="25400" anchor="ctr" anchorCtr="0">
              <a:noAutofit/>
            </a:bodyPr>
            <a:lstStyle/>
            <a:p>
              <a:pPr marL="0" marR="0" lvl="0" indent="0" algn="ctr" rtl="0">
                <a:lnSpc>
                  <a:spcPct val="163277"/>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38" name="Google Shape;138;p25"/>
          <p:cNvGrpSpPr/>
          <p:nvPr/>
        </p:nvGrpSpPr>
        <p:grpSpPr>
          <a:xfrm>
            <a:off x="6729122" y="-1447223"/>
            <a:ext cx="2152701" cy="2152701"/>
            <a:chOff x="0" y="0"/>
            <a:chExt cx="812800" cy="812800"/>
          </a:xfrm>
        </p:grpSpPr>
        <p:sp>
          <p:nvSpPr>
            <p:cNvPr id="139" name="Google Shape;139;p25"/>
            <p:cNvSpPr/>
            <p:nvPr/>
          </p:nvSpPr>
          <p:spPr>
            <a:xfrm>
              <a:off x="0" y="0"/>
              <a:ext cx="812800" cy="812800"/>
            </a:xfrm>
            <a:custGeom>
              <a:avLst/>
              <a:gdLst/>
              <a:ahLst/>
              <a:cxnLst/>
              <a:rect l="l" t="t" r="r" b="b"/>
              <a:pathLst>
                <a:path w="812800" h="812800" extrusionOk="0">
                  <a:moveTo>
                    <a:pt x="406400" y="0"/>
                  </a:moveTo>
                  <a:lnTo>
                    <a:pt x="812800" y="406400"/>
                  </a:lnTo>
                  <a:lnTo>
                    <a:pt x="406400" y="812800"/>
                  </a:lnTo>
                  <a:lnTo>
                    <a:pt x="0" y="406400"/>
                  </a:lnTo>
                  <a:lnTo>
                    <a:pt x="406400" y="0"/>
                  </a:lnTo>
                  <a:close/>
                </a:path>
              </a:pathLst>
            </a:custGeom>
            <a:solidFill>
              <a:srgbClr val="123586"/>
            </a:solidFill>
            <a:ln>
              <a:noFill/>
            </a:ln>
          </p:spPr>
        </p:sp>
        <p:sp>
          <p:nvSpPr>
            <p:cNvPr id="140" name="Google Shape;140;p25"/>
            <p:cNvSpPr txBox="1"/>
            <p:nvPr/>
          </p:nvSpPr>
          <p:spPr>
            <a:xfrm>
              <a:off x="139700" y="101600"/>
              <a:ext cx="533400" cy="571500"/>
            </a:xfrm>
            <a:prstGeom prst="rect">
              <a:avLst/>
            </a:prstGeom>
            <a:noFill/>
            <a:ln>
              <a:noFill/>
            </a:ln>
          </p:spPr>
          <p:txBody>
            <a:bodyPr spcFirstLastPara="1" wrap="square" lIns="25400" tIns="25400" rIns="25400" bIns="25400" anchor="ctr" anchorCtr="0">
              <a:noAutofit/>
            </a:bodyPr>
            <a:lstStyle/>
            <a:p>
              <a:pPr marL="0" marR="0" lvl="0" indent="0" algn="ctr" rtl="0">
                <a:lnSpc>
                  <a:spcPct val="163277"/>
                </a:lnSpc>
                <a:spcBef>
                  <a:spcPts val="0"/>
                </a:spcBef>
                <a:spcAft>
                  <a:spcPts val="0"/>
                </a:spcAft>
                <a:buNone/>
              </a:pPr>
              <a:endParaRPr sz="900">
                <a:solidFill>
                  <a:schemeClr val="dk1"/>
                </a:solidFill>
                <a:latin typeface="Calibri"/>
                <a:ea typeface="Calibri"/>
                <a:cs typeface="Calibri"/>
                <a:sym typeface="Calibri"/>
              </a:endParaRPr>
            </a:p>
          </p:txBody>
        </p:sp>
      </p:grpSp>
      <p:grpSp>
        <p:nvGrpSpPr>
          <p:cNvPr id="141" name="Google Shape;141;p25"/>
          <p:cNvGrpSpPr/>
          <p:nvPr/>
        </p:nvGrpSpPr>
        <p:grpSpPr>
          <a:xfrm>
            <a:off x="4972583" y="720590"/>
            <a:ext cx="3579734" cy="3579734"/>
            <a:chOff x="0" y="0"/>
            <a:chExt cx="812800" cy="812800"/>
          </a:xfrm>
        </p:grpSpPr>
        <p:sp>
          <p:nvSpPr>
            <p:cNvPr id="142" name="Google Shape;142;p25"/>
            <p:cNvSpPr/>
            <p:nvPr/>
          </p:nvSpPr>
          <p:spPr>
            <a:xfrm>
              <a:off x="0" y="0"/>
              <a:ext cx="812800" cy="812800"/>
            </a:xfrm>
            <a:custGeom>
              <a:avLst/>
              <a:gdLst/>
              <a:ahLst/>
              <a:cxnLst/>
              <a:rect l="l" t="t" r="r" b="b"/>
              <a:pathLst>
                <a:path w="812800" h="812800" extrusionOk="0">
                  <a:moveTo>
                    <a:pt x="406400" y="0"/>
                  </a:moveTo>
                  <a:lnTo>
                    <a:pt x="812800" y="406400"/>
                  </a:lnTo>
                  <a:lnTo>
                    <a:pt x="406400" y="812800"/>
                  </a:lnTo>
                  <a:lnTo>
                    <a:pt x="0" y="406400"/>
                  </a:lnTo>
                  <a:lnTo>
                    <a:pt x="406400" y="0"/>
                  </a:lnTo>
                  <a:close/>
                </a:path>
              </a:pathLst>
            </a:custGeom>
            <a:solidFill>
              <a:srgbClr val="FFFFFF"/>
            </a:solidFill>
            <a:ln>
              <a:noFill/>
            </a:ln>
          </p:spPr>
        </p:sp>
        <p:sp>
          <p:nvSpPr>
            <p:cNvPr id="143" name="Google Shape;143;p25"/>
            <p:cNvSpPr txBox="1"/>
            <p:nvPr/>
          </p:nvSpPr>
          <p:spPr>
            <a:xfrm>
              <a:off x="139700" y="101600"/>
              <a:ext cx="533400" cy="571500"/>
            </a:xfrm>
            <a:prstGeom prst="rect">
              <a:avLst/>
            </a:prstGeom>
            <a:noFill/>
            <a:ln>
              <a:noFill/>
            </a:ln>
          </p:spPr>
          <p:txBody>
            <a:bodyPr spcFirstLastPara="1" wrap="square" lIns="25400" tIns="25400" rIns="25400" bIns="25400" anchor="ctr" anchorCtr="0">
              <a:noAutofit/>
            </a:bodyPr>
            <a:lstStyle/>
            <a:p>
              <a:pPr marL="0" marR="0" lvl="0" indent="0" algn="ctr" rtl="0">
                <a:lnSpc>
                  <a:spcPct val="163277"/>
                </a:lnSpc>
                <a:spcBef>
                  <a:spcPts val="0"/>
                </a:spcBef>
                <a:spcAft>
                  <a:spcPts val="0"/>
                </a:spcAft>
                <a:buNone/>
              </a:pPr>
              <a:endParaRPr sz="900">
                <a:solidFill>
                  <a:schemeClr val="dk1"/>
                </a:solidFill>
                <a:latin typeface="Calibri"/>
                <a:ea typeface="Calibri"/>
                <a:cs typeface="Calibri"/>
                <a:sym typeface="Calibri"/>
              </a:endParaRPr>
            </a:p>
          </p:txBody>
        </p:sp>
      </p:grpSp>
      <p:sp>
        <p:nvSpPr>
          <p:cNvPr id="144" name="Google Shape;144;p25"/>
          <p:cNvSpPr/>
          <p:nvPr/>
        </p:nvSpPr>
        <p:spPr>
          <a:xfrm>
            <a:off x="5169923" y="917930"/>
            <a:ext cx="3186176" cy="3186176"/>
          </a:xfrm>
          <a:custGeom>
            <a:avLst/>
            <a:gdLst/>
            <a:ahLst/>
            <a:cxnLst/>
            <a:rect l="l" t="t" r="r" b="b"/>
            <a:pathLst>
              <a:path w="812800" h="812800" extrusionOk="0">
                <a:moveTo>
                  <a:pt x="406400" y="0"/>
                </a:moveTo>
                <a:lnTo>
                  <a:pt x="812800" y="406400"/>
                </a:lnTo>
                <a:lnTo>
                  <a:pt x="406400" y="812800"/>
                </a:lnTo>
                <a:lnTo>
                  <a:pt x="0" y="406400"/>
                </a:lnTo>
                <a:lnTo>
                  <a:pt x="406400" y="0"/>
                </a:lnTo>
                <a:close/>
              </a:path>
            </a:pathLst>
          </a:custGeom>
          <a:blipFill rotWithShape="1">
            <a:blip r:embed="rId3">
              <a:alphaModFix/>
            </a:blip>
            <a:stretch>
              <a:fillRect l="-24910" r="-24900"/>
            </a:stretch>
          </a:blipFill>
          <a:ln>
            <a:noFill/>
          </a:ln>
        </p:spPr>
      </p:sp>
      <p:cxnSp>
        <p:nvCxnSpPr>
          <p:cNvPr id="145" name="Google Shape;145;p25"/>
          <p:cNvCxnSpPr/>
          <p:nvPr/>
        </p:nvCxnSpPr>
        <p:spPr>
          <a:xfrm>
            <a:off x="2537284" y="4694981"/>
            <a:ext cx="3294000" cy="0"/>
          </a:xfrm>
          <a:prstGeom prst="straightConnector1">
            <a:avLst/>
          </a:prstGeom>
          <a:noFill/>
          <a:ln w="33350" cap="flat" cmpd="sng">
            <a:solidFill>
              <a:srgbClr val="123586"/>
            </a:solidFill>
            <a:prstDash val="solid"/>
            <a:round/>
            <a:headEnd type="none" w="sm" len="sm"/>
            <a:tailEnd type="triangle" w="med" len="med"/>
          </a:ln>
        </p:spPr>
      </p:cxnSp>
      <p:sp>
        <p:nvSpPr>
          <p:cNvPr id="146" name="Google Shape;146;p25"/>
          <p:cNvSpPr/>
          <p:nvPr/>
        </p:nvSpPr>
        <p:spPr>
          <a:xfrm>
            <a:off x="5050681" y="-60984"/>
            <a:ext cx="447260" cy="969246"/>
          </a:xfrm>
          <a:custGeom>
            <a:avLst/>
            <a:gdLst/>
            <a:ahLst/>
            <a:cxnLst/>
            <a:rect l="l" t="t" r="r" b="b"/>
            <a:pathLst>
              <a:path w="894519" h="1938492" extrusionOk="0">
                <a:moveTo>
                  <a:pt x="0" y="0"/>
                </a:moveTo>
                <a:lnTo>
                  <a:pt x="894519" y="0"/>
                </a:lnTo>
                <a:lnTo>
                  <a:pt x="894519" y="1938493"/>
                </a:lnTo>
                <a:lnTo>
                  <a:pt x="0" y="1938493"/>
                </a:lnTo>
                <a:lnTo>
                  <a:pt x="0" y="0"/>
                </a:lnTo>
                <a:close/>
              </a:path>
            </a:pathLst>
          </a:custGeom>
          <a:noFill/>
          <a:ln>
            <a:noFill/>
          </a:ln>
        </p:spPr>
      </p:sp>
      <p:sp>
        <p:nvSpPr>
          <p:cNvPr id="147" name="Google Shape;147;p25"/>
          <p:cNvSpPr/>
          <p:nvPr/>
        </p:nvSpPr>
        <p:spPr>
          <a:xfrm>
            <a:off x="-126811" y="4210358"/>
            <a:ext cx="447260" cy="969246"/>
          </a:xfrm>
          <a:custGeom>
            <a:avLst/>
            <a:gdLst/>
            <a:ahLst/>
            <a:cxnLst/>
            <a:rect l="l" t="t" r="r" b="b"/>
            <a:pathLst>
              <a:path w="894519" h="1938492" extrusionOk="0">
                <a:moveTo>
                  <a:pt x="0" y="0"/>
                </a:moveTo>
                <a:lnTo>
                  <a:pt x="894519" y="0"/>
                </a:lnTo>
                <a:lnTo>
                  <a:pt x="894519" y="1938492"/>
                </a:lnTo>
                <a:lnTo>
                  <a:pt x="0" y="1938492"/>
                </a:lnTo>
                <a:lnTo>
                  <a:pt x="0" y="0"/>
                </a:lnTo>
                <a:close/>
              </a:path>
            </a:pathLst>
          </a:custGeom>
          <a:noFill/>
          <a:ln>
            <a:noFill/>
          </a:ln>
        </p:spPr>
      </p:sp>
      <p:sp>
        <p:nvSpPr>
          <p:cNvPr id="150" name="Google Shape;150;p25"/>
          <p:cNvSpPr txBox="1"/>
          <p:nvPr/>
        </p:nvSpPr>
        <p:spPr>
          <a:xfrm>
            <a:off x="689152" y="1850675"/>
            <a:ext cx="4730400" cy="1671600"/>
          </a:xfrm>
          <a:prstGeom prst="rect">
            <a:avLst/>
          </a:prstGeom>
          <a:noFill/>
          <a:ln>
            <a:noFill/>
          </a:ln>
        </p:spPr>
        <p:txBody>
          <a:bodyPr spcFirstLastPara="1" wrap="square" lIns="0" tIns="0" rIns="0" bIns="0" anchor="t" anchorCtr="0">
            <a:spAutoFit/>
          </a:bodyPr>
          <a:lstStyle/>
          <a:p>
            <a:pPr marL="0" marR="0" lvl="0" indent="0" algn="ctr" rtl="1">
              <a:lnSpc>
                <a:spcPct val="90000"/>
              </a:lnSpc>
              <a:spcBef>
                <a:spcPts val="0"/>
              </a:spcBef>
              <a:spcAft>
                <a:spcPts val="0"/>
              </a:spcAft>
              <a:buNone/>
            </a:pPr>
            <a:r>
              <a:rPr lang="iw" sz="4200" b="1" dirty="0">
                <a:solidFill>
                  <a:srgbClr val="123586"/>
                </a:solidFill>
                <a:latin typeface="Assistant"/>
                <a:ea typeface="Assistant"/>
                <a:cs typeface="Assistant"/>
                <a:sym typeface="Assistant"/>
              </a:rPr>
              <a:t>“גנים ובתי ספר של החופש הגדול”</a:t>
            </a:r>
            <a:endParaRPr sz="4200" b="1" dirty="0">
              <a:solidFill>
                <a:srgbClr val="123586"/>
              </a:solidFill>
              <a:latin typeface="Assistant"/>
              <a:ea typeface="Assistant"/>
              <a:cs typeface="Assistant"/>
              <a:sym typeface="Assistant"/>
            </a:endParaRPr>
          </a:p>
          <a:p>
            <a:pPr marL="0" marR="0" lvl="0" indent="0" algn="ctr" rtl="1">
              <a:lnSpc>
                <a:spcPct val="100000"/>
              </a:lnSpc>
              <a:spcBef>
                <a:spcPts val="0"/>
              </a:spcBef>
              <a:spcAft>
                <a:spcPts val="0"/>
              </a:spcAft>
              <a:buNone/>
            </a:pPr>
            <a:r>
              <a:rPr lang="iw" sz="3300" dirty="0">
                <a:solidFill>
                  <a:srgbClr val="123586"/>
                </a:solidFill>
                <a:latin typeface="Assistant"/>
                <a:ea typeface="Assistant"/>
                <a:cs typeface="Assistant"/>
                <a:sym typeface="Assistant"/>
              </a:rPr>
              <a:t>כ"</a:t>
            </a:r>
            <a:r>
              <a:rPr lang="he-IL" sz="3300" dirty="0">
                <a:solidFill>
                  <a:srgbClr val="123586"/>
                </a:solidFill>
                <a:latin typeface="Assistant"/>
                <a:ea typeface="Assistant"/>
                <a:cs typeface="Assistant"/>
                <a:sym typeface="Assistant"/>
              </a:rPr>
              <a:t>ו</a:t>
            </a:r>
            <a:r>
              <a:rPr lang="iw" sz="3300" dirty="0">
                <a:solidFill>
                  <a:srgbClr val="123586"/>
                </a:solidFill>
                <a:latin typeface="Assistant"/>
                <a:ea typeface="Assistant"/>
                <a:cs typeface="Assistant"/>
                <a:sym typeface="Assistant"/>
              </a:rPr>
              <a:t> אייר</a:t>
            </a:r>
            <a:r>
              <a:rPr lang="en-US" sz="3300" dirty="0">
                <a:solidFill>
                  <a:srgbClr val="123586"/>
                </a:solidFill>
                <a:latin typeface="Assistant"/>
                <a:ea typeface="Assistant"/>
                <a:cs typeface="Assistant"/>
                <a:sym typeface="Assistant"/>
              </a:rPr>
              <a:t> </a:t>
            </a:r>
            <a:r>
              <a:rPr lang="he-IL" sz="3300" dirty="0">
                <a:solidFill>
                  <a:srgbClr val="123586"/>
                </a:solidFill>
                <a:latin typeface="Assistant"/>
                <a:ea typeface="Assistant"/>
                <a:cs typeface="Assistant"/>
                <a:sym typeface="Assistant"/>
              </a:rPr>
              <a:t>תשפ"ו</a:t>
            </a:r>
            <a:r>
              <a:rPr lang="iw" sz="3300" dirty="0">
                <a:solidFill>
                  <a:srgbClr val="123586"/>
                </a:solidFill>
                <a:latin typeface="Assistant"/>
                <a:ea typeface="Assistant"/>
                <a:cs typeface="Assistant"/>
                <a:sym typeface="Assistant"/>
              </a:rPr>
              <a:t> | 1</a:t>
            </a:r>
            <a:r>
              <a:rPr lang="he-IL" sz="3300" dirty="0">
                <a:solidFill>
                  <a:srgbClr val="123586"/>
                </a:solidFill>
                <a:latin typeface="Assistant"/>
                <a:ea typeface="Assistant"/>
                <a:cs typeface="Assistant"/>
                <a:sym typeface="Assistant"/>
              </a:rPr>
              <a:t>3</a:t>
            </a:r>
            <a:r>
              <a:rPr lang="iw" sz="3300" dirty="0">
                <a:solidFill>
                  <a:srgbClr val="123586"/>
                </a:solidFill>
                <a:latin typeface="Assistant"/>
                <a:ea typeface="Assistant"/>
                <a:cs typeface="Assistant"/>
                <a:sym typeface="Assistant"/>
              </a:rPr>
              <a:t>.5.26</a:t>
            </a:r>
            <a:endParaRPr sz="4200" b="1" dirty="0">
              <a:solidFill>
                <a:srgbClr val="123586"/>
              </a:solidFill>
              <a:latin typeface="Assistant"/>
              <a:ea typeface="Assistant"/>
              <a:cs typeface="Assistant"/>
              <a:sym typeface="Assistant"/>
            </a:endParaRPr>
          </a:p>
        </p:txBody>
      </p:sp>
      <p:pic>
        <p:nvPicPr>
          <p:cNvPr id="3" name="תמונה 2">
            <a:extLst>
              <a:ext uri="{FF2B5EF4-FFF2-40B4-BE49-F238E27FC236}">
                <a16:creationId xmlns:a16="http://schemas.microsoft.com/office/drawing/2014/main" id="{BDD04072-0FA2-4C8C-8DEF-FDC388DE97B1}"/>
              </a:ext>
            </a:extLst>
          </p:cNvPr>
          <p:cNvPicPr>
            <a:picLocks noChangeAspect="1"/>
          </p:cNvPicPr>
          <p:nvPr/>
        </p:nvPicPr>
        <p:blipFill>
          <a:blip r:embed="rId4"/>
          <a:stretch>
            <a:fillRect/>
          </a:stretch>
        </p:blipFill>
        <p:spPr>
          <a:xfrm>
            <a:off x="3058094" y="370374"/>
            <a:ext cx="824882" cy="884170"/>
          </a:xfrm>
          <a:prstGeom prst="rect">
            <a:avLst/>
          </a:prstGeom>
        </p:spPr>
      </p:pic>
      <p:pic>
        <p:nvPicPr>
          <p:cNvPr id="7" name="תמונה 6">
            <a:extLst>
              <a:ext uri="{FF2B5EF4-FFF2-40B4-BE49-F238E27FC236}">
                <a16:creationId xmlns:a16="http://schemas.microsoft.com/office/drawing/2014/main" id="{28FDB73F-B89A-40C7-80B1-4F8CB1A56A1C}"/>
              </a:ext>
            </a:extLst>
          </p:cNvPr>
          <p:cNvPicPr>
            <a:picLocks noChangeAspect="1"/>
          </p:cNvPicPr>
          <p:nvPr/>
        </p:nvPicPr>
        <p:blipFill rotWithShape="1">
          <a:blip r:embed="rId5"/>
          <a:srcRect b="27479"/>
          <a:stretch/>
        </p:blipFill>
        <p:spPr>
          <a:xfrm>
            <a:off x="1550697" y="374102"/>
            <a:ext cx="1366156" cy="951807"/>
          </a:xfrm>
          <a:prstGeom prst="rect">
            <a:avLst/>
          </a:prstGeom>
        </p:spPr>
      </p:pic>
      <p:pic>
        <p:nvPicPr>
          <p:cNvPr id="6" name="תמונה 5">
            <a:extLst>
              <a:ext uri="{FF2B5EF4-FFF2-40B4-BE49-F238E27FC236}">
                <a16:creationId xmlns:a16="http://schemas.microsoft.com/office/drawing/2014/main" id="{53011990-2A68-4E42-A950-D43397C050AA}"/>
              </a:ext>
            </a:extLst>
          </p:cNvPr>
          <p:cNvPicPr>
            <a:picLocks noChangeAspect="1"/>
          </p:cNvPicPr>
          <p:nvPr/>
        </p:nvPicPr>
        <p:blipFill rotWithShape="1">
          <a:blip r:embed="rId6"/>
          <a:srcRect b="26465"/>
          <a:stretch/>
        </p:blipFill>
        <p:spPr>
          <a:xfrm>
            <a:off x="262177" y="340539"/>
            <a:ext cx="1252619" cy="9810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86ECF-7C14-CFF5-8578-FAFA5EAE9EF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93C8EAD1-35EF-AC4E-51C8-A0E29D4B766A}"/>
              </a:ext>
            </a:extLst>
          </p:cNvPr>
          <p:cNvSpPr/>
          <p:nvPr/>
        </p:nvSpPr>
        <p:spPr>
          <a:xfrm>
            <a:off x="-12401" y="3915292"/>
            <a:ext cx="9156401" cy="47064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rtl="1">
              <a:buClrTx/>
            </a:pPr>
            <a:endParaRPr lang="en-TH" sz="1350" kern="120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2C83BAB4-9FDA-C62A-7DC9-894FB1C473A0}"/>
              </a:ext>
            </a:extLst>
          </p:cNvPr>
          <p:cNvSpPr/>
          <p:nvPr/>
        </p:nvSpPr>
        <p:spPr>
          <a:xfrm>
            <a:off x="-12401" y="4230384"/>
            <a:ext cx="9156401" cy="919707"/>
          </a:xfrm>
          <a:prstGeom prst="rect">
            <a:avLst/>
          </a:prstGeom>
          <a:solidFill>
            <a:srgbClr val="1A2C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rtl="1">
              <a:buClrTx/>
            </a:pPr>
            <a:endParaRPr lang="en-TH" sz="1350" kern="1200">
              <a:solidFill>
                <a:prstClr val="white"/>
              </a:solidFill>
              <a:latin typeface="Calibri" panose="020F0502020204030204"/>
            </a:endParaRPr>
          </a:p>
        </p:txBody>
      </p:sp>
      <p:sp>
        <p:nvSpPr>
          <p:cNvPr id="5" name="כותרת 1">
            <a:extLst>
              <a:ext uri="{FF2B5EF4-FFF2-40B4-BE49-F238E27FC236}">
                <a16:creationId xmlns:a16="http://schemas.microsoft.com/office/drawing/2014/main" id="{262BB14E-7405-409E-CC23-F1E6BA0F97CF}"/>
              </a:ext>
            </a:extLst>
          </p:cNvPr>
          <p:cNvSpPr txBox="1">
            <a:spLocks/>
          </p:cNvSpPr>
          <p:nvPr/>
        </p:nvSpPr>
        <p:spPr>
          <a:xfrm>
            <a:off x="4988859" y="29561"/>
            <a:ext cx="4001900" cy="994172"/>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685800">
              <a:lnSpc>
                <a:spcPct val="120000"/>
              </a:lnSpc>
              <a:buClrTx/>
            </a:pPr>
            <a:r>
              <a:rPr lang="he-IL" sz="3750" b="1" dirty="0">
                <a:solidFill>
                  <a:srgbClr val="1A2C6F"/>
                </a:solidFill>
                <a:latin typeface="Assistant" pitchFamily="2" charset="-79"/>
                <a:cs typeface="Assistant" pitchFamily="2" charset="-79"/>
              </a:rPr>
              <a:t>האתגר</a:t>
            </a:r>
            <a:endParaRPr lang="he-IL" sz="3750" dirty="0">
              <a:solidFill>
                <a:srgbClr val="1A2C6F"/>
              </a:solidFill>
              <a:latin typeface="Assistant" pitchFamily="2" charset="-79"/>
              <a:cs typeface="Assistant" pitchFamily="2" charset="-79"/>
            </a:endParaRPr>
          </a:p>
        </p:txBody>
      </p:sp>
      <p:sp>
        <p:nvSpPr>
          <p:cNvPr id="6" name="תיבת טקסט 5">
            <a:extLst>
              <a:ext uri="{FF2B5EF4-FFF2-40B4-BE49-F238E27FC236}">
                <a16:creationId xmlns:a16="http://schemas.microsoft.com/office/drawing/2014/main" id="{99D8C261-732E-7386-D5A9-3CD3B876B9CF}"/>
              </a:ext>
            </a:extLst>
          </p:cNvPr>
          <p:cNvSpPr txBox="1"/>
          <p:nvPr/>
        </p:nvSpPr>
        <p:spPr>
          <a:xfrm>
            <a:off x="200306" y="757560"/>
            <a:ext cx="8837517" cy="2931572"/>
          </a:xfrm>
          <a:prstGeom prst="rect">
            <a:avLst/>
          </a:prstGeom>
          <a:noFill/>
        </p:spPr>
        <p:txBody>
          <a:bodyPr wrap="square">
            <a:spAutoFit/>
          </a:bodyPr>
          <a:lstStyle/>
          <a:p>
            <a:pPr algn="r" defTabSz="685800" rtl="1">
              <a:buClrTx/>
            </a:pPr>
            <a:r>
              <a:rPr lang="he-IL" sz="1700" kern="1200" dirty="0">
                <a:solidFill>
                  <a:prstClr val="black"/>
                </a:solidFill>
                <a:latin typeface="Assistant" pitchFamily="2" charset="-79"/>
                <a:ea typeface="+mn-ea"/>
                <a:cs typeface="Assistant" pitchFamily="2" charset="-79"/>
              </a:rPr>
              <a:t>בעקבות המצב הביטחוני המתמשך, לאחר פתיחת מבצע שאגת הארי והגבלות פיקוד העורף, פעלה מערכת החינוך במתכונת חירום תקופה ממושכת. משרד החינוך פעל באמצעות מאמץ משמעותי של צוותי החינוך לשמירה על רציפות הלמידה ובכלל זה בהפעלת למידה מרחוק.  יחד עם זאת, מצב זה יצר:</a:t>
            </a:r>
          </a:p>
          <a:p>
            <a:pPr algn="r" defTabSz="685800" rtl="1">
              <a:buClrTx/>
            </a:pPr>
            <a:r>
              <a:rPr lang="he-IL" sz="1700" b="1" kern="1200" dirty="0">
                <a:solidFill>
                  <a:prstClr val="black"/>
                </a:solidFill>
                <a:latin typeface="Assistant" pitchFamily="2" charset="-79"/>
                <a:ea typeface="+mn-ea"/>
                <a:cs typeface="Assistant" pitchFamily="2" charset="-79"/>
              </a:rPr>
              <a:t>א</a:t>
            </a:r>
            <a:r>
              <a:rPr lang="he-IL" sz="1700" kern="1200" dirty="0">
                <a:solidFill>
                  <a:prstClr val="black"/>
                </a:solidFill>
                <a:latin typeface="Assistant" pitchFamily="2" charset="-79"/>
                <a:ea typeface="+mn-ea"/>
                <a:cs typeface="Assistant" pitchFamily="2" charset="-79"/>
              </a:rPr>
              <a:t>. </a:t>
            </a:r>
            <a:r>
              <a:rPr lang="he-IL" sz="1700" b="1" kern="1200" dirty="0">
                <a:solidFill>
                  <a:prstClr val="black"/>
                </a:solidFill>
                <a:latin typeface="Assistant" pitchFamily="2" charset="-79"/>
                <a:ea typeface="+mn-ea"/>
                <a:cs typeface="Assistant" pitchFamily="2" charset="-79"/>
              </a:rPr>
              <a:t>פערים לימודים, רגשיים וחברתיים </a:t>
            </a:r>
          </a:p>
          <a:p>
            <a:pPr algn="r" defTabSz="685800" rtl="1">
              <a:buClrTx/>
            </a:pPr>
            <a:r>
              <a:rPr lang="he-IL" sz="1700" b="1" kern="1200" dirty="0">
                <a:solidFill>
                  <a:prstClr val="black"/>
                </a:solidFill>
                <a:latin typeface="Assistant" pitchFamily="2" charset="-79"/>
                <a:ea typeface="+mn-ea"/>
                <a:cs typeface="Assistant" pitchFamily="2" charset="-79"/>
              </a:rPr>
              <a:t>ב</a:t>
            </a:r>
            <a:r>
              <a:rPr lang="he-IL" sz="1700" kern="1200" dirty="0">
                <a:solidFill>
                  <a:prstClr val="black"/>
                </a:solidFill>
                <a:latin typeface="Assistant" pitchFamily="2" charset="-79"/>
                <a:ea typeface="+mn-ea"/>
                <a:cs typeface="Assistant" pitchFamily="2" charset="-79"/>
              </a:rPr>
              <a:t>. פגיעה ב</a:t>
            </a:r>
            <a:r>
              <a:rPr lang="he-IL" sz="1700" b="1" kern="1200" dirty="0">
                <a:solidFill>
                  <a:prstClr val="black"/>
                </a:solidFill>
                <a:latin typeface="Assistant" pitchFamily="2" charset="-79"/>
                <a:ea typeface="+mn-ea"/>
                <a:cs typeface="Assistant" pitchFamily="2" charset="-79"/>
              </a:rPr>
              <a:t>חוסן המשפחות, תפקוד משקי הבית ויכולת ההורים </a:t>
            </a:r>
            <a:r>
              <a:rPr lang="he-IL" sz="1700" kern="1200" dirty="0">
                <a:solidFill>
                  <a:prstClr val="black"/>
                </a:solidFill>
                <a:latin typeface="Assistant" pitchFamily="2" charset="-79"/>
                <a:ea typeface="+mn-ea"/>
                <a:cs typeface="Assistant" pitchFamily="2" charset="-79"/>
              </a:rPr>
              <a:t>להשתלב ולחזור לשוק העבודה.</a:t>
            </a:r>
          </a:p>
          <a:p>
            <a:pPr algn="r" defTabSz="685800" rtl="1">
              <a:buClrTx/>
            </a:pPr>
            <a:endParaRPr lang="he-IL" sz="1500" kern="1200" dirty="0">
              <a:solidFill>
                <a:prstClr val="black"/>
              </a:solidFill>
              <a:latin typeface="Assistant" pitchFamily="2" charset="-79"/>
              <a:ea typeface="+mn-ea"/>
              <a:cs typeface="Assistant" pitchFamily="2" charset="-79"/>
            </a:endParaRPr>
          </a:p>
          <a:p>
            <a:pPr algn="r" defTabSz="685800" rtl="1">
              <a:buClrTx/>
            </a:pPr>
            <a:r>
              <a:rPr lang="he-IL" sz="3750" b="1" kern="1200" dirty="0">
                <a:solidFill>
                  <a:srgbClr val="1A2C6F"/>
                </a:solidFill>
                <a:latin typeface="Assistant" pitchFamily="2" charset="-79"/>
                <a:ea typeface="+mn-ea"/>
                <a:cs typeface="Assistant" pitchFamily="2" charset="-79"/>
              </a:rPr>
              <a:t>הצורך</a:t>
            </a:r>
          </a:p>
          <a:p>
            <a:pPr algn="r" defTabSz="685800" rtl="1">
              <a:buClrTx/>
            </a:pPr>
            <a:r>
              <a:rPr lang="he-IL" sz="1700" kern="1200" dirty="0">
                <a:solidFill>
                  <a:prstClr val="black"/>
                </a:solidFill>
                <a:latin typeface="Assistant" pitchFamily="2" charset="-79"/>
                <a:ea typeface="+mn-ea"/>
                <a:cs typeface="Assistant" pitchFamily="2" charset="-79"/>
              </a:rPr>
              <a:t>הפעלת תוכנית קיץ לאומית שתתווסף לתוכניות שמתקיימות </a:t>
            </a:r>
            <a:r>
              <a:rPr lang="he-IL" sz="1700" kern="1200" dirty="0" err="1">
                <a:solidFill>
                  <a:prstClr val="black"/>
                </a:solidFill>
                <a:latin typeface="Assistant" pitchFamily="2" charset="-79"/>
                <a:ea typeface="+mn-ea"/>
                <a:cs typeface="Assistant" pitchFamily="2" charset="-79"/>
              </a:rPr>
              <a:t>בשיגרת</a:t>
            </a:r>
            <a:r>
              <a:rPr lang="he-IL" sz="1700" kern="1200" dirty="0">
                <a:solidFill>
                  <a:prstClr val="black"/>
                </a:solidFill>
                <a:latin typeface="Assistant" pitchFamily="2" charset="-79"/>
                <a:ea typeface="+mn-ea"/>
                <a:cs typeface="Assistant" pitchFamily="2" charset="-79"/>
              </a:rPr>
              <a:t> הקיץ לילדי גני הילדים ועד כיתות ט' </a:t>
            </a:r>
          </a:p>
          <a:p>
            <a:pPr marL="257175" indent="-257175" algn="r" defTabSz="685800" rtl="1">
              <a:buClrTx/>
              <a:buFontTx/>
              <a:buChar char="-"/>
            </a:pPr>
            <a:endParaRPr lang="he-IL" sz="1500" kern="1200" dirty="0">
              <a:solidFill>
                <a:prstClr val="black"/>
              </a:solidFill>
              <a:latin typeface="Assistant" pitchFamily="2" charset="-79"/>
              <a:ea typeface="+mn-ea"/>
              <a:cs typeface="Assistant" pitchFamily="2" charset="-79"/>
            </a:endParaRPr>
          </a:p>
          <a:p>
            <a:pPr algn="r" defTabSz="685800" rtl="1">
              <a:buClrTx/>
            </a:pPr>
            <a:endParaRPr lang="he-IL" sz="1500" kern="1200" dirty="0">
              <a:solidFill>
                <a:prstClr val="black"/>
              </a:solidFill>
              <a:latin typeface="Assistant" pitchFamily="2" charset="-79"/>
              <a:ea typeface="+mn-ea"/>
              <a:cs typeface="Assistant" pitchFamily="2" charset="-79"/>
            </a:endParaRPr>
          </a:p>
        </p:txBody>
      </p:sp>
      <p:graphicFrame>
        <p:nvGraphicFramePr>
          <p:cNvPr id="3" name="טבלה 2">
            <a:extLst>
              <a:ext uri="{FF2B5EF4-FFF2-40B4-BE49-F238E27FC236}">
                <a16:creationId xmlns:a16="http://schemas.microsoft.com/office/drawing/2014/main" id="{B192C03C-E173-CC6E-9BD1-95273764DE9D}"/>
              </a:ext>
            </a:extLst>
          </p:cNvPr>
          <p:cNvGraphicFramePr>
            <a:graphicFrameLocks noGrp="1"/>
          </p:cNvGraphicFramePr>
          <p:nvPr>
            <p:extLst>
              <p:ext uri="{D42A27DB-BD31-4B8C-83A1-F6EECF244321}">
                <p14:modId xmlns:p14="http://schemas.microsoft.com/office/powerpoint/2010/main" val="555613443"/>
              </p:ext>
            </p:extLst>
          </p:nvPr>
        </p:nvGraphicFramePr>
        <p:xfrm>
          <a:off x="1680267" y="3229349"/>
          <a:ext cx="7017233" cy="1802130"/>
        </p:xfrm>
        <a:graphic>
          <a:graphicData uri="http://schemas.openxmlformats.org/drawingml/2006/table">
            <a:tbl>
              <a:tblPr rtl="1" firstRow="1" bandRow="1">
                <a:tableStyleId>{5C22544A-7EE6-4342-B048-85BDC9FD1C3A}</a:tableStyleId>
              </a:tblPr>
              <a:tblGrid>
                <a:gridCol w="1990434">
                  <a:extLst>
                    <a:ext uri="{9D8B030D-6E8A-4147-A177-3AD203B41FA5}">
                      <a16:colId xmlns:a16="http://schemas.microsoft.com/office/drawing/2014/main" val="3787007274"/>
                    </a:ext>
                  </a:extLst>
                </a:gridCol>
                <a:gridCol w="3146068">
                  <a:extLst>
                    <a:ext uri="{9D8B030D-6E8A-4147-A177-3AD203B41FA5}">
                      <a16:colId xmlns:a16="http://schemas.microsoft.com/office/drawing/2014/main" val="1691168583"/>
                    </a:ext>
                  </a:extLst>
                </a:gridCol>
                <a:gridCol w="1880731">
                  <a:extLst>
                    <a:ext uri="{9D8B030D-6E8A-4147-A177-3AD203B41FA5}">
                      <a16:colId xmlns:a16="http://schemas.microsoft.com/office/drawing/2014/main" val="4214991645"/>
                    </a:ext>
                  </a:extLst>
                </a:gridCol>
              </a:tblGrid>
              <a:tr h="278130">
                <a:tc>
                  <a:txBody>
                    <a:bodyPr/>
                    <a:lstStyle/>
                    <a:p>
                      <a:pPr rtl="1"/>
                      <a:endParaRPr lang="he-IL" sz="1100" dirty="0">
                        <a:latin typeface="Assistant" pitchFamily="2" charset="-79"/>
                        <a:cs typeface="Assistant" pitchFamily="2" charset="-79"/>
                      </a:endParaRPr>
                    </a:p>
                  </a:txBody>
                  <a:tcPr marL="68580" marR="68580" marT="34290" marB="34290">
                    <a:solidFill>
                      <a:srgbClr val="D9D9D9"/>
                    </a:solidFill>
                  </a:tcPr>
                </a:tc>
                <a:tc>
                  <a:txBody>
                    <a:bodyPr/>
                    <a:lstStyle/>
                    <a:p>
                      <a:pPr rtl="1"/>
                      <a:endParaRPr lang="he-IL" sz="1100" dirty="0">
                        <a:latin typeface="Assistant" pitchFamily="2" charset="-79"/>
                        <a:cs typeface="Assistant" pitchFamily="2" charset="-79"/>
                      </a:endParaRPr>
                    </a:p>
                  </a:txBody>
                  <a:tcPr marL="68580" marR="68580" marT="34290" marB="34290" anchor="ctr">
                    <a:solidFill>
                      <a:srgbClr val="1A2C6F"/>
                    </a:solidFill>
                  </a:tcPr>
                </a:tc>
                <a:tc>
                  <a:txBody>
                    <a:bodyPr/>
                    <a:lstStyle/>
                    <a:p>
                      <a:pPr rtl="1"/>
                      <a:r>
                        <a:rPr lang="he-IL" sz="1100" dirty="0">
                          <a:latin typeface="Assistant" pitchFamily="2" charset="-79"/>
                          <a:cs typeface="Assistant" pitchFamily="2" charset="-79"/>
                        </a:rPr>
                        <a:t>לוחות זמנים</a:t>
                      </a:r>
                    </a:p>
                  </a:txBody>
                  <a:tcPr marL="68580" marR="68580" marT="34290" marB="34290" anchor="ctr">
                    <a:solidFill>
                      <a:srgbClr val="1A2C6F"/>
                    </a:solidFill>
                  </a:tcPr>
                </a:tc>
                <a:extLst>
                  <a:ext uri="{0D108BD9-81ED-4DB2-BD59-A6C34878D82A}">
                    <a16:rowId xmlns:a16="http://schemas.microsoft.com/office/drawing/2014/main" val="3749639331"/>
                  </a:ext>
                </a:extLst>
              </a:tr>
              <a:tr h="297180">
                <a:tc>
                  <a:txBody>
                    <a:bodyPr/>
                    <a:lstStyle/>
                    <a:p>
                      <a:pPr algn="ctr" rtl="1"/>
                      <a:r>
                        <a:rPr lang="he-IL" sz="1500" b="1" kern="1200" dirty="0">
                          <a:solidFill>
                            <a:schemeClr val="dk1"/>
                          </a:solidFill>
                          <a:latin typeface="Assistant" pitchFamily="2" charset="-79"/>
                          <a:ea typeface="+mn-ea"/>
                          <a:cs typeface="Assistant" pitchFamily="2" charset="-79"/>
                        </a:rPr>
                        <a:t>גני ילדים </a:t>
                      </a:r>
                    </a:p>
                  </a:txBody>
                  <a:tcPr marL="68580" marR="68580" marT="34290" marB="34290" anchor="ctr">
                    <a:lnB w="12700" cap="flat" cmpd="sng" algn="ctr">
                      <a:solidFill>
                        <a:schemeClr val="bg1">
                          <a:lumMod val="65000"/>
                        </a:schemeClr>
                      </a:solidFill>
                      <a:prstDash val="sysDash"/>
                      <a:round/>
                      <a:headEnd type="none" w="med" len="med"/>
                      <a:tailEnd type="none" w="med" len="med"/>
                    </a:lnB>
                    <a:solidFill>
                      <a:schemeClr val="bg1">
                        <a:lumMod val="95000"/>
                      </a:schemeClr>
                    </a:solidFill>
                  </a:tcPr>
                </a:tc>
                <a:tc rowSpan="2">
                  <a:txBody>
                    <a:bodyPr/>
                    <a:lstStyle/>
                    <a:p>
                      <a:pPr rtl="1"/>
                      <a:r>
                        <a:rPr lang="he-IL" altLang="he-IL" sz="1300" dirty="0">
                          <a:latin typeface="Assistant" pitchFamily="2" charset="-79"/>
                          <a:ea typeface="Calibri" panose="020F0502020204030204" pitchFamily="34" charset="0"/>
                          <a:cs typeface="Assistant" pitchFamily="2" charset="-79"/>
                        </a:rPr>
                        <a:t>הרחבה והעמקה של תוכנית </a:t>
                      </a:r>
                      <a:r>
                        <a:rPr lang="he-IL" altLang="he-IL" sz="1300" b="1" dirty="0">
                          <a:latin typeface="Assistant" pitchFamily="2" charset="-79"/>
                          <a:ea typeface="Calibri" panose="020F0502020204030204" pitchFamily="34" charset="0"/>
                          <a:cs typeface="Assistant" pitchFamily="2" charset="-79"/>
                        </a:rPr>
                        <a:t>"גנים ובית הספר של החופש הגדול" </a:t>
                      </a:r>
                    </a:p>
                  </a:txBody>
                  <a:tcPr marL="68580" marR="68580" marT="34290" marB="34290" anchor="ctr">
                    <a:lnB w="12700" cap="flat" cmpd="sng" algn="ctr">
                      <a:solidFill>
                        <a:srgbClr val="1A2C6F"/>
                      </a:solidFill>
                      <a:prstDash val="sysDash"/>
                      <a:round/>
                      <a:headEnd type="none" w="med" len="med"/>
                      <a:tailEnd type="none" w="med" len="med"/>
                    </a:lnB>
                    <a:solidFill>
                      <a:schemeClr val="bg1"/>
                    </a:solidFill>
                  </a:tcPr>
                </a:tc>
                <a:tc row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he-IL" sz="1300" dirty="0">
                          <a:latin typeface="Assistant" pitchFamily="2" charset="-79"/>
                          <a:ea typeface="Calibri" panose="020F0502020204030204" pitchFamily="34" charset="0"/>
                          <a:cs typeface="Assistant" pitchFamily="2" charset="-79"/>
                        </a:rPr>
                        <a:t>01.07.26-31.07.26</a:t>
                      </a:r>
                      <a:endParaRPr lang="he-IL" sz="1300" dirty="0">
                        <a:latin typeface="Assistant" pitchFamily="2" charset="-79"/>
                        <a:cs typeface="Assistant" pitchFamily="2" charset="-79"/>
                      </a:endParaRPr>
                    </a:p>
                  </a:txBody>
                  <a:tcPr marL="68580" marR="68580" marT="34290" marB="34290" anchor="ctr">
                    <a:lnB w="12700" cap="flat" cmpd="sng" algn="ctr">
                      <a:solidFill>
                        <a:srgbClr val="1A2C6F"/>
                      </a:solidFill>
                      <a:prstDash val="sysDash"/>
                      <a:round/>
                      <a:headEnd type="none" w="med" len="med"/>
                      <a:tailEnd type="none" w="med" len="med"/>
                    </a:lnB>
                    <a:solidFill>
                      <a:schemeClr val="bg1"/>
                    </a:solidFill>
                  </a:tcPr>
                </a:tc>
                <a:extLst>
                  <a:ext uri="{0D108BD9-81ED-4DB2-BD59-A6C34878D82A}">
                    <a16:rowId xmlns:a16="http://schemas.microsoft.com/office/drawing/2014/main" val="4145390488"/>
                  </a:ext>
                </a:extLst>
              </a:tr>
              <a:tr h="29718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500" b="1" kern="1200" dirty="0">
                          <a:solidFill>
                            <a:schemeClr val="dk1"/>
                          </a:solidFill>
                          <a:latin typeface="Assistant" pitchFamily="2" charset="-79"/>
                          <a:ea typeface="+mn-ea"/>
                          <a:cs typeface="Assistant" pitchFamily="2" charset="-79"/>
                        </a:rPr>
                        <a:t>א'-ג'</a:t>
                      </a:r>
                    </a:p>
                  </a:txBody>
                  <a:tcPr marL="68580" marR="68580" marT="34290" marB="34290"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lumMod val="95000"/>
                      </a:schemeClr>
                    </a:solidFill>
                  </a:tcPr>
                </a:tc>
                <a:tc vMerge="1">
                  <a:txBody>
                    <a:bodyPr/>
                    <a:lstStyle/>
                    <a:p>
                      <a:pPr rtl="1"/>
                      <a:endParaRPr lang="he-IL" altLang="he-IL" sz="1400" dirty="0">
                        <a:latin typeface="Assistant" pitchFamily="2" charset="-79"/>
                        <a:ea typeface="Calibri" panose="020F0502020204030204" pitchFamily="34" charset="0"/>
                        <a:cs typeface="Assistant" pitchFamily="2" charset="-79"/>
                      </a:endParaRPr>
                    </a:p>
                  </a:txBody>
                  <a:tcPr>
                    <a:lnT w="12700" cap="flat" cmpd="sng" algn="ctr">
                      <a:solidFill>
                        <a:srgbClr val="1A2C6F"/>
                      </a:solidFill>
                      <a:prstDash val="sysDash"/>
                      <a:round/>
                      <a:headEnd type="none" w="med" len="med"/>
                      <a:tailEnd type="none" w="med" len="med"/>
                    </a:lnT>
                    <a:lnB w="12700" cap="flat" cmpd="sng" algn="ctr">
                      <a:solidFill>
                        <a:srgbClr val="1A2C6F"/>
                      </a:solidFill>
                      <a:prstDash val="sysDash"/>
                      <a:round/>
                      <a:headEnd type="none" w="med" len="med"/>
                      <a:tailEnd type="none" w="med" len="med"/>
                    </a:lnB>
                    <a:solidFill>
                      <a:schemeClr val="bg1"/>
                    </a:solidFill>
                  </a:tcPr>
                </a:tc>
                <a:tc vMerge="1">
                  <a:txBody>
                    <a:bodyPr/>
                    <a:lstStyle/>
                    <a:p>
                      <a:pPr rtl="1"/>
                      <a:endParaRPr lang="he-IL" sz="1400" dirty="0">
                        <a:latin typeface="Assistant" pitchFamily="2" charset="-79"/>
                        <a:cs typeface="Assistant" pitchFamily="2" charset="-79"/>
                      </a:endParaRPr>
                    </a:p>
                  </a:txBody>
                  <a:tcPr>
                    <a:lnT w="12700" cap="flat" cmpd="sng" algn="ctr">
                      <a:solidFill>
                        <a:srgbClr val="1A2C6F"/>
                      </a:solidFill>
                      <a:prstDash val="sysDash"/>
                      <a:round/>
                      <a:headEnd type="none" w="med" len="med"/>
                      <a:tailEnd type="none" w="med" len="med"/>
                    </a:lnT>
                    <a:lnB w="12700" cap="flat" cmpd="sng" algn="ctr">
                      <a:solidFill>
                        <a:srgbClr val="1A2C6F"/>
                      </a:solidFill>
                      <a:prstDash val="sysDash"/>
                      <a:round/>
                      <a:headEnd type="none" w="med" len="med"/>
                      <a:tailEnd type="none" w="med" len="med"/>
                    </a:lnB>
                    <a:solidFill>
                      <a:schemeClr val="bg1"/>
                    </a:solidFill>
                  </a:tcPr>
                </a:tc>
                <a:extLst>
                  <a:ext uri="{0D108BD9-81ED-4DB2-BD59-A6C34878D82A}">
                    <a16:rowId xmlns:a16="http://schemas.microsoft.com/office/drawing/2014/main" val="3362197871"/>
                  </a:ext>
                </a:extLst>
              </a:tr>
              <a:tr h="297180">
                <a:tc>
                  <a:txBody>
                    <a:bodyPr/>
                    <a:lstStyle/>
                    <a:p>
                      <a:pPr algn="ctr" rtl="1"/>
                      <a:r>
                        <a:rPr lang="he-IL" altLang="he-IL" sz="1500" b="1" kern="1200" dirty="0">
                          <a:solidFill>
                            <a:schemeClr val="dk1"/>
                          </a:solidFill>
                          <a:latin typeface="Assistant" pitchFamily="2" charset="-79"/>
                          <a:ea typeface="+mn-ea"/>
                          <a:cs typeface="Assistant" pitchFamily="2" charset="-79"/>
                        </a:rPr>
                        <a:t>ד׳–ו׳ </a:t>
                      </a:r>
                      <a:endParaRPr lang="he-IL" sz="1500" b="1" kern="1200" dirty="0">
                        <a:solidFill>
                          <a:schemeClr val="dk1"/>
                        </a:solidFill>
                        <a:latin typeface="Assistant" pitchFamily="2" charset="-79"/>
                        <a:ea typeface="+mn-ea"/>
                        <a:cs typeface="Assistant" pitchFamily="2" charset="-79"/>
                      </a:endParaRPr>
                    </a:p>
                  </a:txBody>
                  <a:tcPr marL="68580" marR="68580" marT="34290" marB="34290"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rtl="1"/>
                      <a:r>
                        <a:rPr lang="he-IL" altLang="he-IL" sz="1300" dirty="0">
                          <a:latin typeface="Assistant" pitchFamily="2" charset="-79"/>
                          <a:ea typeface="Calibri" panose="020F0502020204030204" pitchFamily="34" charset="0"/>
                          <a:cs typeface="Assistant" pitchFamily="2" charset="-79"/>
                        </a:rPr>
                        <a:t>הפעלה של תכנית תגבורים </a:t>
                      </a:r>
                      <a:r>
                        <a:rPr lang="he-IL" altLang="he-IL" sz="1300" b="1" dirty="0">
                          <a:latin typeface="Assistant" pitchFamily="2" charset="-79"/>
                          <a:ea typeface="Calibri" panose="020F0502020204030204" pitchFamily="34" charset="0"/>
                          <a:cs typeface="Assistant" pitchFamily="2" charset="-79"/>
                        </a:rPr>
                        <a:t>"קיץ פלוס"- </a:t>
                      </a:r>
                      <a:r>
                        <a:rPr lang="he-IL" altLang="he-IL" sz="1300" b="0" dirty="0">
                          <a:latin typeface="Assistant" pitchFamily="2" charset="-79"/>
                          <a:ea typeface="Calibri" panose="020F0502020204030204" pitchFamily="34" charset="0"/>
                          <a:cs typeface="Assistant" pitchFamily="2" charset="-79"/>
                        </a:rPr>
                        <a:t>באופן דיפרנציאלי וגמיש </a:t>
                      </a:r>
                    </a:p>
                  </a:txBody>
                  <a:tcPr marL="68580" marR="68580" marT="34290" marB="34290" anchor="ctr">
                    <a:lnT w="12700" cap="flat" cmpd="sng" algn="ctr">
                      <a:solidFill>
                        <a:srgbClr val="1A2C6F"/>
                      </a:solidFill>
                      <a:prstDash val="sysDash"/>
                      <a:round/>
                      <a:headEnd type="none" w="med" len="med"/>
                      <a:tailEnd type="none" w="med" len="med"/>
                    </a:lnT>
                    <a:lnB w="12700" cap="flat" cmpd="sng" algn="ctr">
                      <a:solidFill>
                        <a:srgbClr val="1A2C6F"/>
                      </a:solidFill>
                      <a:prstDash val="sysDash"/>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altLang="he-IL" sz="1300" dirty="0">
                          <a:latin typeface="Assistant" pitchFamily="2" charset="-79"/>
                          <a:ea typeface="Calibri" panose="020F0502020204030204" pitchFamily="34" charset="0"/>
                          <a:cs typeface="Assistant" pitchFamily="2" charset="-79"/>
                        </a:rPr>
                        <a:t>01.07.26-31.07.26</a:t>
                      </a:r>
                      <a:endParaRPr lang="he-IL" sz="1300" dirty="0">
                        <a:latin typeface="Assistant" pitchFamily="2" charset="-79"/>
                        <a:cs typeface="Assistant" pitchFamily="2" charset="-79"/>
                      </a:endParaRPr>
                    </a:p>
                  </a:txBody>
                  <a:tcPr marL="68580" marR="68580" marT="34290" marB="34290" anchor="ctr">
                    <a:lnT w="12700" cap="flat" cmpd="sng" algn="ctr">
                      <a:solidFill>
                        <a:srgbClr val="1A2C6F"/>
                      </a:solidFill>
                      <a:prstDash val="sysDash"/>
                      <a:round/>
                      <a:headEnd type="none" w="med" len="med"/>
                      <a:tailEnd type="none" w="med" len="med"/>
                    </a:lnT>
                    <a:lnB w="12700" cap="flat" cmpd="sng" algn="ctr">
                      <a:solidFill>
                        <a:srgbClr val="1A2C6F"/>
                      </a:solidFill>
                      <a:prstDash val="sysDash"/>
                      <a:round/>
                      <a:headEnd type="none" w="med" len="med"/>
                      <a:tailEnd type="none" w="med" len="med"/>
                    </a:lnB>
                    <a:solidFill>
                      <a:schemeClr val="bg1"/>
                    </a:solidFill>
                  </a:tcPr>
                </a:tc>
                <a:extLst>
                  <a:ext uri="{0D108BD9-81ED-4DB2-BD59-A6C34878D82A}">
                    <a16:rowId xmlns:a16="http://schemas.microsoft.com/office/drawing/2014/main" val="2696664877"/>
                  </a:ext>
                </a:extLst>
              </a:tr>
              <a:tr h="297180">
                <a:tc>
                  <a:txBody>
                    <a:bodyPr/>
                    <a:lstStyle/>
                    <a:p>
                      <a:pPr algn="ctr" rtl="1"/>
                      <a:r>
                        <a:rPr lang="he-IL" sz="1500" b="1" kern="1200" dirty="0">
                          <a:solidFill>
                            <a:schemeClr val="dk1"/>
                          </a:solidFill>
                          <a:latin typeface="Assistant" pitchFamily="2" charset="-79"/>
                          <a:ea typeface="+mn-ea"/>
                          <a:cs typeface="Assistant" pitchFamily="2" charset="-79"/>
                        </a:rPr>
                        <a:t>ז'-ט'</a:t>
                      </a:r>
                    </a:p>
                  </a:txBody>
                  <a:tcPr marL="68580" marR="68580" marT="34290" marB="34290"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rtl="1"/>
                      <a:r>
                        <a:rPr lang="he-IL" altLang="he-IL" sz="1300" dirty="0">
                          <a:latin typeface="Assistant" pitchFamily="2" charset="-79"/>
                          <a:ea typeface="Calibri" panose="020F0502020204030204" pitchFamily="34" charset="0"/>
                          <a:cs typeface="Assistant" pitchFamily="2" charset="-79"/>
                        </a:rPr>
                        <a:t>הפעלה של תכנית </a:t>
                      </a:r>
                      <a:r>
                        <a:rPr lang="he-IL" altLang="he-IL" sz="1300" b="1" dirty="0">
                          <a:latin typeface="Assistant" pitchFamily="2" charset="-79"/>
                          <a:ea typeface="Calibri" panose="020F0502020204030204" pitchFamily="34" charset="0"/>
                          <a:cs typeface="Assistant" pitchFamily="2" charset="-79"/>
                        </a:rPr>
                        <a:t>"מכינת קיץ" במיקוד בינה מלאכותית, מתמטיקה, מדעים ואנגלית  </a:t>
                      </a:r>
                      <a:endParaRPr lang="he-IL" sz="1300" b="1" dirty="0">
                        <a:latin typeface="Assistant" pitchFamily="2" charset="-79"/>
                        <a:cs typeface="Assistant" pitchFamily="2" charset="-79"/>
                      </a:endParaRPr>
                    </a:p>
                  </a:txBody>
                  <a:tcPr marL="68580" marR="68580" marT="34290" marB="34290">
                    <a:lnT w="12700" cap="flat" cmpd="sng" algn="ctr">
                      <a:solidFill>
                        <a:srgbClr val="1A2C6F"/>
                      </a:solidFill>
                      <a:prstDash val="sysDash"/>
                      <a:round/>
                      <a:headEnd type="none" w="med" len="med"/>
                      <a:tailEnd type="none" w="med" len="med"/>
                    </a:lnT>
                    <a:lnB w="12700" cap="flat" cmpd="sng" algn="ctr">
                      <a:solidFill>
                        <a:srgbClr val="1A2C6F"/>
                      </a:solidFill>
                      <a:prstDash val="sysDash"/>
                      <a:round/>
                      <a:headEnd type="none" w="med" len="med"/>
                      <a:tailEnd type="none" w="med" len="med"/>
                    </a:lnB>
                    <a:solidFill>
                      <a:schemeClr val="bg1"/>
                    </a:solidFill>
                  </a:tcPr>
                </a:tc>
                <a:tc>
                  <a:txBody>
                    <a:bodyPr/>
                    <a:lstStyle/>
                    <a:p>
                      <a:pPr rtl="1"/>
                      <a:r>
                        <a:rPr lang="he-IL" sz="1300" dirty="0">
                          <a:latin typeface="Assistant" pitchFamily="2" charset="-79"/>
                          <a:ea typeface="Calibri" panose="020F0502020204030204" pitchFamily="34" charset="0"/>
                          <a:cs typeface="Assistant" pitchFamily="2" charset="-79"/>
                        </a:rPr>
                        <a:t>21.06.26-30.06.26</a:t>
                      </a:r>
                      <a:endParaRPr lang="he-IL" sz="1300" dirty="0">
                        <a:latin typeface="Assistant" pitchFamily="2" charset="-79"/>
                        <a:cs typeface="Assistant" pitchFamily="2" charset="-79"/>
                      </a:endParaRPr>
                    </a:p>
                  </a:txBody>
                  <a:tcPr marL="68580" marR="68580" marT="34290" marB="34290">
                    <a:lnT w="12700" cap="flat" cmpd="sng" algn="ctr">
                      <a:solidFill>
                        <a:srgbClr val="1A2C6F"/>
                      </a:solidFill>
                      <a:prstDash val="sysDash"/>
                      <a:round/>
                      <a:headEnd type="none" w="med" len="med"/>
                      <a:tailEnd type="none" w="med" len="med"/>
                    </a:lnT>
                    <a:lnB w="12700" cap="flat" cmpd="sng" algn="ctr">
                      <a:solidFill>
                        <a:srgbClr val="1A2C6F"/>
                      </a:solidFill>
                      <a:prstDash val="sysDash"/>
                      <a:round/>
                      <a:headEnd type="none" w="med" len="med"/>
                      <a:tailEnd type="none" w="med" len="med"/>
                    </a:lnB>
                    <a:solidFill>
                      <a:schemeClr val="bg1"/>
                    </a:solidFill>
                  </a:tcPr>
                </a:tc>
                <a:extLst>
                  <a:ext uri="{0D108BD9-81ED-4DB2-BD59-A6C34878D82A}">
                    <a16:rowId xmlns:a16="http://schemas.microsoft.com/office/drawing/2014/main" val="2451161885"/>
                  </a:ext>
                </a:extLst>
              </a:tr>
            </a:tbl>
          </a:graphicData>
        </a:graphic>
      </p:graphicFrame>
      <p:sp>
        <p:nvSpPr>
          <p:cNvPr id="4" name="Freeform 27">
            <a:extLst>
              <a:ext uri="{FF2B5EF4-FFF2-40B4-BE49-F238E27FC236}">
                <a16:creationId xmlns:a16="http://schemas.microsoft.com/office/drawing/2014/main" id="{C56EB81D-7DEA-B8EF-F77C-2A873CF10DF7}"/>
              </a:ext>
            </a:extLst>
          </p:cNvPr>
          <p:cNvSpPr/>
          <p:nvPr/>
        </p:nvSpPr>
        <p:spPr>
          <a:xfrm rot="5400000" flipH="1">
            <a:off x="207514" y="3758951"/>
            <a:ext cx="764151" cy="312683"/>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1E3D58"/>
          </a:solidFill>
        </p:spPr>
        <p:txBody>
          <a:bodyPr/>
          <a:lstStyle/>
          <a:p>
            <a:pPr algn="r" defTabSz="685800" rtl="1">
              <a:buClrTx/>
            </a:pPr>
            <a:endParaRPr lang="he-IL" sz="1350" kern="1200">
              <a:solidFill>
                <a:prstClr val="black"/>
              </a:solidFill>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5098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p:nvPr/>
        </p:nvSpPr>
        <p:spPr>
          <a:xfrm>
            <a:off x="0" y="4385952"/>
            <a:ext cx="9880200" cy="470700"/>
          </a:xfrm>
          <a:prstGeom prst="rect">
            <a:avLst/>
          </a:prstGeom>
          <a:solidFill>
            <a:srgbClr val="D8D8D8"/>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157" name="Google Shape;157;p26"/>
          <p:cNvSpPr/>
          <p:nvPr/>
        </p:nvSpPr>
        <p:spPr>
          <a:xfrm>
            <a:off x="0" y="4679450"/>
            <a:ext cx="9880200" cy="470700"/>
          </a:xfrm>
          <a:prstGeom prst="rect">
            <a:avLst/>
          </a:prstGeom>
          <a:solidFill>
            <a:srgbClr val="1A2C6F"/>
          </a:solidFill>
          <a:ln w="6350" cap="flat" cmpd="sng">
            <a:solidFill>
              <a:srgbClr val="1C3052"/>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158" name="Google Shape;158;p26"/>
          <p:cNvSpPr txBox="1"/>
          <p:nvPr/>
        </p:nvSpPr>
        <p:spPr>
          <a:xfrm>
            <a:off x="4778407" y="62539"/>
            <a:ext cx="4002000" cy="994200"/>
          </a:xfrm>
          <a:prstGeom prst="rect">
            <a:avLst/>
          </a:prstGeom>
          <a:noFill/>
          <a:ln>
            <a:noFill/>
          </a:ln>
        </p:spPr>
        <p:txBody>
          <a:bodyPr spcFirstLastPara="1" wrap="square" lIns="68575" tIns="34300" rIns="68575" bIns="34300" anchor="ctr" anchorCtr="0">
            <a:noAutofit/>
          </a:bodyPr>
          <a:lstStyle/>
          <a:p>
            <a:pPr marL="0" marR="0" lvl="0" indent="0" algn="r" rtl="1">
              <a:lnSpc>
                <a:spcPct val="120000"/>
              </a:lnSpc>
              <a:spcBef>
                <a:spcPts val="0"/>
              </a:spcBef>
              <a:spcAft>
                <a:spcPts val="0"/>
              </a:spcAft>
              <a:buClr>
                <a:srgbClr val="1A2C6F"/>
              </a:buClr>
              <a:buSzPts val="3800"/>
              <a:buFont typeface="Assistant"/>
              <a:buNone/>
            </a:pPr>
            <a:r>
              <a:rPr lang="iw" sz="3800" b="1" dirty="0">
                <a:solidFill>
                  <a:srgbClr val="1A2C6F"/>
                </a:solidFill>
                <a:latin typeface="Assistant"/>
                <a:ea typeface="Assistant"/>
                <a:cs typeface="Assistant"/>
                <a:sym typeface="Assistant"/>
              </a:rPr>
              <a:t>מטרות</a:t>
            </a:r>
            <a:endParaRPr sz="3800" dirty="0">
              <a:solidFill>
                <a:srgbClr val="1A2C6F"/>
              </a:solidFill>
              <a:latin typeface="Assistant"/>
              <a:ea typeface="Assistant"/>
              <a:cs typeface="Assistant"/>
              <a:sym typeface="Assistant"/>
            </a:endParaRPr>
          </a:p>
        </p:txBody>
      </p:sp>
      <p:sp>
        <p:nvSpPr>
          <p:cNvPr id="159" name="Google Shape;159;p26"/>
          <p:cNvSpPr/>
          <p:nvPr/>
        </p:nvSpPr>
        <p:spPr>
          <a:xfrm rot="5400000" flipH="1">
            <a:off x="186392" y="4203152"/>
            <a:ext cx="764540" cy="312839"/>
          </a:xfrm>
          <a:custGeom>
            <a:avLst/>
            <a:gdLst/>
            <a:ahLst/>
            <a:cxnLst/>
            <a:rect l="l" t="t" r="r" b="b"/>
            <a:pathLst>
              <a:path w="1016000" h="408940" extrusionOk="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1E3D58"/>
          </a:solidFill>
          <a:ln>
            <a:noFill/>
          </a:ln>
        </p:spPr>
        <p:txBody>
          <a:bodyPr spcFirstLastPara="1" wrap="square" lIns="45725" tIns="22850" rIns="45725" bIns="22850" anchor="t" anchorCtr="0">
            <a:noAutofit/>
          </a:bodyPr>
          <a:lstStyle/>
          <a:p>
            <a:pPr marL="0" marR="0" lvl="0" indent="0" algn="r" rtl="1">
              <a:spcBef>
                <a:spcPts val="0"/>
              </a:spcBef>
              <a:spcAft>
                <a:spcPts val="0"/>
              </a:spcAft>
              <a:buNone/>
            </a:pPr>
            <a:endParaRPr sz="1400">
              <a:solidFill>
                <a:srgbClr val="000000"/>
              </a:solidFill>
              <a:latin typeface="Calibri"/>
              <a:ea typeface="Calibri"/>
              <a:cs typeface="Calibri"/>
              <a:sym typeface="Calibri"/>
            </a:endParaRPr>
          </a:p>
        </p:txBody>
      </p:sp>
      <p:sp>
        <p:nvSpPr>
          <p:cNvPr id="160" name="Google Shape;160;p26"/>
          <p:cNvSpPr txBox="1"/>
          <p:nvPr/>
        </p:nvSpPr>
        <p:spPr>
          <a:xfrm>
            <a:off x="7377086" y="2855959"/>
            <a:ext cx="1767000" cy="828000"/>
          </a:xfrm>
          <a:prstGeom prst="rect">
            <a:avLst/>
          </a:prstGeom>
          <a:noFill/>
          <a:ln>
            <a:noFill/>
          </a:ln>
        </p:spPr>
        <p:txBody>
          <a:bodyPr spcFirstLastPara="1" wrap="square" lIns="43150" tIns="21575" rIns="43150" bIns="21575" anchor="t" anchorCtr="0">
            <a:spAutoFit/>
          </a:bodyPr>
          <a:lstStyle/>
          <a:p>
            <a:pPr marL="0" marR="0" lvl="0" indent="0" algn="ctr" rtl="1">
              <a:spcBef>
                <a:spcPts val="0"/>
              </a:spcBef>
              <a:spcAft>
                <a:spcPts val="0"/>
              </a:spcAft>
              <a:buNone/>
            </a:pPr>
            <a:r>
              <a:rPr lang="iw" sz="1699" b="1">
                <a:solidFill>
                  <a:srgbClr val="1F3864"/>
                </a:solidFill>
              </a:rPr>
              <a:t>יצירת רצף חינוכי וצמצום פערים לימודיים </a:t>
            </a:r>
            <a:endParaRPr sz="1321" b="1">
              <a:solidFill>
                <a:srgbClr val="000000"/>
              </a:solidFill>
            </a:endParaRPr>
          </a:p>
        </p:txBody>
      </p:sp>
      <p:sp>
        <p:nvSpPr>
          <p:cNvPr id="161" name="Google Shape;161;p26"/>
          <p:cNvSpPr txBox="1"/>
          <p:nvPr/>
        </p:nvSpPr>
        <p:spPr>
          <a:xfrm>
            <a:off x="5610156" y="2725146"/>
            <a:ext cx="1767000" cy="1089600"/>
          </a:xfrm>
          <a:prstGeom prst="rect">
            <a:avLst/>
          </a:prstGeom>
          <a:noFill/>
          <a:ln>
            <a:noFill/>
          </a:ln>
        </p:spPr>
        <p:txBody>
          <a:bodyPr spcFirstLastPara="1" wrap="square" lIns="43150" tIns="21575" rIns="43150" bIns="21575" anchor="t" anchorCtr="0">
            <a:spAutoFit/>
          </a:bodyPr>
          <a:lstStyle/>
          <a:p>
            <a:pPr marL="0" marR="0" lvl="0" indent="0" algn="ctr" rtl="1">
              <a:spcBef>
                <a:spcPts val="0"/>
              </a:spcBef>
              <a:spcAft>
                <a:spcPts val="0"/>
              </a:spcAft>
              <a:buNone/>
            </a:pPr>
            <a:r>
              <a:rPr lang="iw" sz="1699" b="1">
                <a:solidFill>
                  <a:srgbClr val="1F3864"/>
                </a:solidFill>
              </a:rPr>
              <a:t>חיזוק החוסן הרגשי, המוגנות  וטיפוח ההיבטים הערכיים חברתיים</a:t>
            </a:r>
            <a:endParaRPr sz="661" b="1"/>
          </a:p>
        </p:txBody>
      </p:sp>
      <p:sp>
        <p:nvSpPr>
          <p:cNvPr id="162" name="Google Shape;162;p26"/>
          <p:cNvSpPr txBox="1"/>
          <p:nvPr/>
        </p:nvSpPr>
        <p:spPr>
          <a:xfrm>
            <a:off x="3893398" y="2755018"/>
            <a:ext cx="1561500" cy="828000"/>
          </a:xfrm>
          <a:prstGeom prst="rect">
            <a:avLst/>
          </a:prstGeom>
          <a:noFill/>
          <a:ln>
            <a:noFill/>
          </a:ln>
        </p:spPr>
        <p:txBody>
          <a:bodyPr spcFirstLastPara="1" wrap="square" lIns="43150" tIns="21575" rIns="43150" bIns="21575" anchor="t" anchorCtr="0">
            <a:spAutoFit/>
          </a:bodyPr>
          <a:lstStyle/>
          <a:p>
            <a:pPr marL="0" marR="0" lvl="0" indent="0" algn="ctr" rtl="1">
              <a:spcBef>
                <a:spcPts val="0"/>
              </a:spcBef>
              <a:spcAft>
                <a:spcPts val="0"/>
              </a:spcAft>
              <a:buNone/>
            </a:pPr>
            <a:r>
              <a:rPr lang="iw" sz="1699" b="1">
                <a:solidFill>
                  <a:srgbClr val="1F3864"/>
                </a:solidFill>
                <a:latin typeface="Assistant"/>
                <a:ea typeface="Assistant"/>
                <a:cs typeface="Assistant"/>
                <a:sym typeface="Assistant"/>
              </a:rPr>
              <a:t>קידום הישגים במקצועות </a:t>
            </a:r>
            <a:endParaRPr sz="661" b="1"/>
          </a:p>
          <a:p>
            <a:pPr marL="0" marR="0" lvl="0" indent="0" algn="ctr" rtl="1">
              <a:spcBef>
                <a:spcPts val="0"/>
              </a:spcBef>
              <a:spcAft>
                <a:spcPts val="0"/>
              </a:spcAft>
              <a:buNone/>
            </a:pPr>
            <a:r>
              <a:rPr lang="iw" sz="1699" b="1">
                <a:solidFill>
                  <a:srgbClr val="1F3864"/>
                </a:solidFill>
                <a:latin typeface="Assistant"/>
                <a:ea typeface="Assistant"/>
                <a:cs typeface="Assistant"/>
                <a:sym typeface="Assistant"/>
              </a:rPr>
              <a:t>ה-   STEM</a:t>
            </a:r>
            <a:endParaRPr sz="1699" b="1">
              <a:solidFill>
                <a:srgbClr val="1F3864"/>
              </a:solidFill>
              <a:latin typeface="Assistant"/>
              <a:ea typeface="Assistant"/>
              <a:cs typeface="Assistant"/>
              <a:sym typeface="Assistant"/>
            </a:endParaRPr>
          </a:p>
        </p:txBody>
      </p:sp>
      <p:sp>
        <p:nvSpPr>
          <p:cNvPr id="163" name="Google Shape;163;p26"/>
          <p:cNvSpPr txBox="1"/>
          <p:nvPr/>
        </p:nvSpPr>
        <p:spPr>
          <a:xfrm>
            <a:off x="1957677" y="2834865"/>
            <a:ext cx="1957800" cy="668400"/>
          </a:xfrm>
          <a:prstGeom prst="rect">
            <a:avLst/>
          </a:prstGeom>
          <a:noFill/>
          <a:ln>
            <a:noFill/>
          </a:ln>
        </p:spPr>
        <p:txBody>
          <a:bodyPr spcFirstLastPara="1" wrap="square" lIns="43150" tIns="21575" rIns="43150" bIns="21575" anchor="t" anchorCtr="0">
            <a:spAutoFit/>
          </a:bodyPr>
          <a:lstStyle/>
          <a:p>
            <a:pPr marL="0" lvl="0" indent="0" algn="ctr" rtl="1">
              <a:spcBef>
                <a:spcPts val="0"/>
              </a:spcBef>
              <a:spcAft>
                <a:spcPts val="0"/>
              </a:spcAft>
              <a:buClr>
                <a:schemeClr val="dk1"/>
              </a:buClr>
              <a:buFont typeface="Arial"/>
              <a:buNone/>
            </a:pPr>
            <a:r>
              <a:rPr lang="iw" sz="1699" b="1">
                <a:solidFill>
                  <a:srgbClr val="1F3864"/>
                </a:solidFill>
              </a:rPr>
              <a:t>קידום כשירות הבינה המלאכותית</a:t>
            </a:r>
            <a:endParaRPr sz="661" b="1">
              <a:solidFill>
                <a:schemeClr val="dk1"/>
              </a:solidFill>
            </a:endParaRPr>
          </a:p>
          <a:p>
            <a:pPr marL="0" marR="0" lvl="0" indent="0" algn="ctr" rtl="1">
              <a:spcBef>
                <a:spcPts val="0"/>
              </a:spcBef>
              <a:spcAft>
                <a:spcPts val="0"/>
              </a:spcAft>
              <a:buNone/>
            </a:pPr>
            <a:endParaRPr sz="661" b="1"/>
          </a:p>
        </p:txBody>
      </p:sp>
      <p:sp>
        <p:nvSpPr>
          <p:cNvPr id="164" name="Google Shape;164;p26"/>
          <p:cNvSpPr txBox="1"/>
          <p:nvPr/>
        </p:nvSpPr>
        <p:spPr>
          <a:xfrm>
            <a:off x="25" y="2855959"/>
            <a:ext cx="1957800" cy="305053"/>
          </a:xfrm>
          <a:prstGeom prst="rect">
            <a:avLst/>
          </a:prstGeom>
          <a:noFill/>
          <a:ln>
            <a:noFill/>
          </a:ln>
        </p:spPr>
        <p:txBody>
          <a:bodyPr spcFirstLastPara="1" wrap="square" lIns="43150" tIns="21575" rIns="43150" bIns="21575" anchor="t" anchorCtr="0">
            <a:spAutoFit/>
          </a:bodyPr>
          <a:lstStyle/>
          <a:p>
            <a:pPr marL="0" marR="0" lvl="0" indent="0" algn="ctr" rtl="1">
              <a:spcBef>
                <a:spcPts val="0"/>
              </a:spcBef>
              <a:spcAft>
                <a:spcPts val="0"/>
              </a:spcAft>
              <a:buNone/>
            </a:pPr>
            <a:r>
              <a:rPr lang="iw" sz="1699" b="1" dirty="0">
                <a:solidFill>
                  <a:srgbClr val="1F3864"/>
                </a:solidFill>
              </a:rPr>
              <a:t>הקלה על משקי הבית</a:t>
            </a:r>
            <a:endParaRPr sz="661" b="1" dirty="0"/>
          </a:p>
        </p:txBody>
      </p:sp>
      <p:sp>
        <p:nvSpPr>
          <p:cNvPr id="165" name="Google Shape;165;p26"/>
          <p:cNvSpPr txBox="1"/>
          <p:nvPr/>
        </p:nvSpPr>
        <p:spPr>
          <a:xfrm>
            <a:off x="4008534" y="3639954"/>
            <a:ext cx="1618500" cy="153900"/>
          </a:xfrm>
          <a:prstGeom prst="rect">
            <a:avLst/>
          </a:prstGeom>
          <a:noFill/>
          <a:ln>
            <a:noFill/>
          </a:ln>
        </p:spPr>
        <p:txBody>
          <a:bodyPr spcFirstLastPara="1" wrap="square" lIns="45725" tIns="22850" rIns="45725" bIns="22850" anchor="t" anchorCtr="0">
            <a:spAutoFit/>
          </a:bodyPr>
          <a:lstStyle/>
          <a:p>
            <a:pPr marL="0" marR="0" lvl="0" indent="0" algn="ctr" rtl="1">
              <a:spcBef>
                <a:spcPts val="0"/>
              </a:spcBef>
              <a:spcAft>
                <a:spcPts val="0"/>
              </a:spcAft>
              <a:buNone/>
            </a:pPr>
            <a:endParaRPr sz="700" b="1"/>
          </a:p>
        </p:txBody>
      </p:sp>
      <p:pic>
        <p:nvPicPr>
          <p:cNvPr id="166" name="Google Shape;166;p26"/>
          <p:cNvPicPr preferRelativeResize="0"/>
          <p:nvPr/>
        </p:nvPicPr>
        <p:blipFill>
          <a:blip r:embed="rId3">
            <a:alphaModFix/>
          </a:blip>
          <a:stretch>
            <a:fillRect/>
          </a:stretch>
        </p:blipFill>
        <p:spPr>
          <a:xfrm>
            <a:off x="428352" y="1211725"/>
            <a:ext cx="8491510" cy="1476430"/>
          </a:xfrm>
          <a:prstGeom prst="rect">
            <a:avLst/>
          </a:prstGeom>
          <a:noFill/>
          <a:ln>
            <a:noFill/>
          </a:ln>
        </p:spPr>
      </p:pic>
    </p:spTree>
    <p:extLst>
      <p:ext uri="{BB962C8B-B14F-4D97-AF65-F5344CB8AC3E}">
        <p14:creationId xmlns:p14="http://schemas.microsoft.com/office/powerpoint/2010/main" val="167638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p:nvPr/>
        </p:nvSpPr>
        <p:spPr>
          <a:xfrm>
            <a:off x="395615" y="-107534"/>
            <a:ext cx="8383500" cy="994200"/>
          </a:xfrm>
          <a:prstGeom prst="rect">
            <a:avLst/>
          </a:prstGeom>
          <a:noFill/>
          <a:ln>
            <a:noFill/>
          </a:ln>
        </p:spPr>
        <p:txBody>
          <a:bodyPr spcFirstLastPara="1" wrap="square" lIns="68575" tIns="34300" rIns="68575" bIns="34300" anchor="ctr" anchorCtr="0">
            <a:noAutofit/>
          </a:bodyPr>
          <a:lstStyle/>
          <a:p>
            <a:pPr marL="0" marR="0" lvl="0" indent="0" algn="r" rtl="1">
              <a:lnSpc>
                <a:spcPct val="120000"/>
              </a:lnSpc>
              <a:spcBef>
                <a:spcPts val="0"/>
              </a:spcBef>
              <a:spcAft>
                <a:spcPts val="0"/>
              </a:spcAft>
              <a:buClr>
                <a:srgbClr val="1A2C6F"/>
              </a:buClr>
              <a:buSzPts val="2700"/>
              <a:buFont typeface="Assistant"/>
              <a:buNone/>
            </a:pPr>
            <a:r>
              <a:rPr lang="iw" sz="2700" b="1" dirty="0">
                <a:solidFill>
                  <a:srgbClr val="1A2C6F"/>
                </a:solidFill>
                <a:latin typeface="Assistant"/>
                <a:ea typeface="Assistant"/>
                <a:cs typeface="Assistant"/>
                <a:sym typeface="Assistant"/>
              </a:rPr>
              <a:t>עקרונות מרכזיים</a:t>
            </a:r>
            <a:endParaRPr sz="2700" dirty="0">
              <a:solidFill>
                <a:srgbClr val="1A2C6F"/>
              </a:solidFill>
              <a:latin typeface="Assistant"/>
              <a:ea typeface="Assistant"/>
              <a:cs typeface="Assistant"/>
              <a:sym typeface="Assistant"/>
            </a:endParaRPr>
          </a:p>
        </p:txBody>
      </p:sp>
      <p:grpSp>
        <p:nvGrpSpPr>
          <p:cNvPr id="184" name="Google Shape;184;p28"/>
          <p:cNvGrpSpPr/>
          <p:nvPr/>
        </p:nvGrpSpPr>
        <p:grpSpPr>
          <a:xfrm>
            <a:off x="677436" y="683541"/>
            <a:ext cx="7963050" cy="491850"/>
            <a:chOff x="1327797" y="656508"/>
            <a:chExt cx="10617400" cy="655800"/>
          </a:xfrm>
        </p:grpSpPr>
        <p:grpSp>
          <p:nvGrpSpPr>
            <p:cNvPr id="185" name="Google Shape;185;p28"/>
            <p:cNvGrpSpPr/>
            <p:nvPr/>
          </p:nvGrpSpPr>
          <p:grpSpPr>
            <a:xfrm>
              <a:off x="1345773" y="656508"/>
              <a:ext cx="9757981" cy="655800"/>
              <a:chOff x="1345773" y="656508"/>
              <a:chExt cx="9757981" cy="655800"/>
            </a:xfrm>
          </p:grpSpPr>
          <p:sp>
            <p:nvSpPr>
              <p:cNvPr id="186" name="Google Shape;186;p28"/>
              <p:cNvSpPr/>
              <p:nvPr/>
            </p:nvSpPr>
            <p:spPr>
              <a:xfrm flipH="1">
                <a:off x="1345773" y="656508"/>
                <a:ext cx="663300" cy="655800"/>
              </a:xfrm>
              <a:prstGeom prst="flowChartDelay">
                <a:avLst/>
              </a:prstGeom>
              <a:solidFill>
                <a:srgbClr val="F2F2F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500">
                  <a:solidFill>
                    <a:srgbClr val="000000"/>
                  </a:solidFill>
                  <a:latin typeface="Assistant"/>
                  <a:ea typeface="Assistant"/>
                  <a:cs typeface="Assistant"/>
                  <a:sym typeface="Assistant"/>
                </a:endParaRPr>
              </a:p>
            </p:txBody>
          </p:sp>
          <p:sp>
            <p:nvSpPr>
              <p:cNvPr id="187" name="Google Shape;187;p28"/>
              <p:cNvSpPr/>
              <p:nvPr/>
            </p:nvSpPr>
            <p:spPr>
              <a:xfrm flipH="1">
                <a:off x="2009006" y="656508"/>
                <a:ext cx="5873700" cy="655800"/>
              </a:xfrm>
              <a:prstGeom prst="rect">
                <a:avLst/>
              </a:prstGeom>
              <a:solidFill>
                <a:srgbClr val="F2F2F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500">
                  <a:solidFill>
                    <a:srgbClr val="000000"/>
                  </a:solidFill>
                  <a:latin typeface="Assistant"/>
                  <a:ea typeface="Assistant"/>
                  <a:cs typeface="Assistant"/>
                  <a:sym typeface="Assistant"/>
                </a:endParaRPr>
              </a:p>
            </p:txBody>
          </p:sp>
          <p:sp>
            <p:nvSpPr>
              <p:cNvPr id="188" name="Google Shape;188;p28"/>
              <p:cNvSpPr/>
              <p:nvPr/>
            </p:nvSpPr>
            <p:spPr>
              <a:xfrm>
                <a:off x="8047354" y="656508"/>
                <a:ext cx="3056400" cy="652500"/>
              </a:xfrm>
              <a:prstGeom prst="rect">
                <a:avLst/>
              </a:prstGeom>
              <a:solidFill>
                <a:srgbClr val="1278B6"/>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grpSp>
        <p:grpSp>
          <p:nvGrpSpPr>
            <p:cNvPr id="189" name="Google Shape;189;p28"/>
            <p:cNvGrpSpPr/>
            <p:nvPr/>
          </p:nvGrpSpPr>
          <p:grpSpPr>
            <a:xfrm>
              <a:off x="1327797" y="656508"/>
              <a:ext cx="10617400" cy="655800"/>
              <a:chOff x="1327797" y="656508"/>
              <a:chExt cx="10617400" cy="655800"/>
            </a:xfrm>
          </p:grpSpPr>
          <p:sp>
            <p:nvSpPr>
              <p:cNvPr id="190" name="Google Shape;190;p28"/>
              <p:cNvSpPr/>
              <p:nvPr/>
            </p:nvSpPr>
            <p:spPr>
              <a:xfrm flipH="1">
                <a:off x="11188897" y="656508"/>
                <a:ext cx="756300" cy="655800"/>
              </a:xfrm>
              <a:prstGeom prst="rect">
                <a:avLst/>
              </a:prstGeom>
              <a:solidFill>
                <a:srgbClr val="1A2C6F"/>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r>
                  <a:rPr lang="iw" sz="1800" b="1">
                    <a:solidFill>
                      <a:srgbClr val="FFFFFF"/>
                    </a:solidFill>
                    <a:latin typeface="Assistant"/>
                    <a:ea typeface="Assistant"/>
                    <a:cs typeface="Assistant"/>
                    <a:sym typeface="Assistant"/>
                  </a:rPr>
                  <a:t>1</a:t>
                </a:r>
                <a:endParaRPr sz="1800" b="1">
                  <a:solidFill>
                    <a:srgbClr val="FFFFFF"/>
                  </a:solidFill>
                  <a:latin typeface="Assistant"/>
                  <a:ea typeface="Assistant"/>
                  <a:cs typeface="Assistant"/>
                  <a:sym typeface="Assistant"/>
                </a:endParaRPr>
              </a:p>
            </p:txBody>
          </p:sp>
          <p:sp>
            <p:nvSpPr>
              <p:cNvPr id="191" name="Google Shape;191;p28"/>
              <p:cNvSpPr txBox="1"/>
              <p:nvPr/>
            </p:nvSpPr>
            <p:spPr>
              <a:xfrm>
                <a:off x="8246219" y="783206"/>
                <a:ext cx="2856300" cy="3693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500" b="1">
                    <a:solidFill>
                      <a:srgbClr val="FFFFFF"/>
                    </a:solidFill>
                    <a:latin typeface="Assistant"/>
                    <a:ea typeface="Assistant"/>
                    <a:cs typeface="Assistant"/>
                    <a:sym typeface="Assistant"/>
                  </a:rPr>
                  <a:t>תפיסה חינוכית הוליסטית</a:t>
                </a:r>
                <a:endParaRPr sz="700"/>
              </a:p>
            </p:txBody>
          </p:sp>
          <p:sp>
            <p:nvSpPr>
              <p:cNvPr id="192" name="Google Shape;192;p28"/>
              <p:cNvSpPr txBox="1"/>
              <p:nvPr/>
            </p:nvSpPr>
            <p:spPr>
              <a:xfrm>
                <a:off x="1327797" y="680480"/>
                <a:ext cx="6489900" cy="5541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200" dirty="0">
                    <a:solidFill>
                      <a:srgbClr val="1F3864"/>
                    </a:solidFill>
                    <a:latin typeface="Assistant"/>
                    <a:ea typeface="Assistant"/>
                    <a:cs typeface="Assistant"/>
                    <a:sym typeface="Assistant"/>
                  </a:rPr>
                  <a:t>30% היבטים רגשיים-ערכיים חברתיים  70% היבטים פדגוגיים</a:t>
                </a:r>
                <a:endParaRPr sz="700" dirty="0"/>
              </a:p>
              <a:p>
                <a:pPr marL="0" marR="0" lvl="0" indent="0" algn="r" rtl="1">
                  <a:spcBef>
                    <a:spcPts val="0"/>
                  </a:spcBef>
                  <a:spcAft>
                    <a:spcPts val="0"/>
                  </a:spcAft>
                  <a:buNone/>
                </a:pPr>
                <a:r>
                  <a:rPr lang="iw" sz="1100" dirty="0">
                    <a:solidFill>
                      <a:srgbClr val="1F3864"/>
                    </a:solidFill>
                    <a:latin typeface="Assistant"/>
                    <a:ea typeface="Assistant"/>
                    <a:cs typeface="Assistant"/>
                    <a:sym typeface="Assistant"/>
                  </a:rPr>
                  <a:t>רצף חינוכי גילאי גן-</a:t>
                </a:r>
                <a:r>
                  <a:rPr lang="he-IL" sz="1100" dirty="0">
                    <a:solidFill>
                      <a:srgbClr val="1F3864"/>
                    </a:solidFill>
                    <a:latin typeface="Assistant"/>
                    <a:ea typeface="Assistant"/>
                    <a:cs typeface="Assistant"/>
                    <a:sym typeface="Assistant"/>
                  </a:rPr>
                  <a:t>ט'</a:t>
                </a:r>
                <a:r>
                  <a:rPr lang="iw" sz="1100" dirty="0">
                    <a:solidFill>
                      <a:srgbClr val="1F3864"/>
                    </a:solidFill>
                    <a:latin typeface="Assistant"/>
                    <a:ea typeface="Assistant"/>
                    <a:cs typeface="Assistant"/>
                    <a:sym typeface="Assistant"/>
                  </a:rPr>
                  <a:t>, מתן מענים לכלל האוכלוסיות</a:t>
                </a:r>
                <a:r>
                  <a:rPr lang="iw" sz="1200" dirty="0">
                    <a:solidFill>
                      <a:srgbClr val="1F3864"/>
                    </a:solidFill>
                    <a:latin typeface="Assistant"/>
                    <a:ea typeface="Assistant"/>
                    <a:cs typeface="Assistant"/>
                    <a:sym typeface="Assistant"/>
                  </a:rPr>
                  <a:t> </a:t>
                </a:r>
                <a:endParaRPr sz="700" dirty="0"/>
              </a:p>
            </p:txBody>
          </p:sp>
        </p:grpSp>
      </p:grpSp>
      <p:grpSp>
        <p:nvGrpSpPr>
          <p:cNvPr id="193" name="Google Shape;193;p28"/>
          <p:cNvGrpSpPr/>
          <p:nvPr/>
        </p:nvGrpSpPr>
        <p:grpSpPr>
          <a:xfrm>
            <a:off x="692683" y="1768108"/>
            <a:ext cx="7947803" cy="537747"/>
            <a:chOff x="1348127" y="2102599"/>
            <a:chExt cx="10597070" cy="716996"/>
          </a:xfrm>
        </p:grpSpPr>
        <p:sp>
          <p:nvSpPr>
            <p:cNvPr id="194" name="Google Shape;194;p28"/>
            <p:cNvSpPr/>
            <p:nvPr/>
          </p:nvSpPr>
          <p:spPr>
            <a:xfrm flipH="1">
              <a:off x="11188897" y="2163795"/>
              <a:ext cx="756300" cy="655800"/>
            </a:xfrm>
            <a:prstGeom prst="rect">
              <a:avLst/>
            </a:prstGeom>
            <a:solidFill>
              <a:srgbClr val="1A2C6F"/>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r>
                <a:rPr lang="iw" sz="1800" b="1">
                  <a:solidFill>
                    <a:srgbClr val="FFFFFF"/>
                  </a:solidFill>
                  <a:latin typeface="Assistant"/>
                  <a:ea typeface="Assistant"/>
                  <a:cs typeface="Assistant"/>
                  <a:sym typeface="Assistant"/>
                </a:rPr>
                <a:t>3</a:t>
              </a:r>
              <a:endParaRPr sz="1800" b="1">
                <a:solidFill>
                  <a:srgbClr val="FFFFFF"/>
                </a:solidFill>
                <a:latin typeface="Assistant"/>
                <a:ea typeface="Assistant"/>
                <a:cs typeface="Assistant"/>
                <a:sym typeface="Assistant"/>
              </a:endParaRPr>
            </a:p>
          </p:txBody>
        </p:sp>
        <p:grpSp>
          <p:nvGrpSpPr>
            <p:cNvPr id="195" name="Google Shape;195;p28"/>
            <p:cNvGrpSpPr/>
            <p:nvPr/>
          </p:nvGrpSpPr>
          <p:grpSpPr>
            <a:xfrm>
              <a:off x="1348127" y="2102599"/>
              <a:ext cx="9755627" cy="713696"/>
              <a:chOff x="1348127" y="2102599"/>
              <a:chExt cx="9755627" cy="713696"/>
            </a:xfrm>
          </p:grpSpPr>
          <p:sp>
            <p:nvSpPr>
              <p:cNvPr id="196" name="Google Shape;196;p28"/>
              <p:cNvSpPr/>
              <p:nvPr/>
            </p:nvSpPr>
            <p:spPr>
              <a:xfrm>
                <a:off x="8047354" y="2163795"/>
                <a:ext cx="3056400" cy="652500"/>
              </a:xfrm>
              <a:prstGeom prst="rect">
                <a:avLst/>
              </a:prstGeom>
              <a:solidFill>
                <a:srgbClr val="1278B6"/>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197" name="Google Shape;197;p28"/>
              <p:cNvSpPr/>
              <p:nvPr/>
            </p:nvSpPr>
            <p:spPr>
              <a:xfrm flipH="1">
                <a:off x="1348127" y="2152123"/>
                <a:ext cx="663300" cy="655800"/>
              </a:xfrm>
              <a:prstGeom prst="flowChartDelay">
                <a:avLst/>
              </a:prstGeom>
              <a:solidFill>
                <a:srgbClr val="F2F2F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500">
                  <a:solidFill>
                    <a:srgbClr val="000000"/>
                  </a:solidFill>
                  <a:latin typeface="Assistant"/>
                  <a:ea typeface="Assistant"/>
                  <a:cs typeface="Assistant"/>
                  <a:sym typeface="Assistant"/>
                </a:endParaRPr>
              </a:p>
            </p:txBody>
          </p:sp>
          <p:sp>
            <p:nvSpPr>
              <p:cNvPr id="198" name="Google Shape;198;p28"/>
              <p:cNvSpPr/>
              <p:nvPr/>
            </p:nvSpPr>
            <p:spPr>
              <a:xfrm flipH="1">
                <a:off x="1918896" y="2102599"/>
                <a:ext cx="5873700" cy="655800"/>
              </a:xfrm>
              <a:prstGeom prst="rect">
                <a:avLst/>
              </a:prstGeom>
              <a:solidFill>
                <a:srgbClr val="F2F2F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500">
                  <a:solidFill>
                    <a:srgbClr val="000000"/>
                  </a:solidFill>
                  <a:latin typeface="Assistant"/>
                  <a:ea typeface="Assistant"/>
                  <a:cs typeface="Assistant"/>
                  <a:sym typeface="Assistant"/>
                </a:endParaRPr>
              </a:p>
            </p:txBody>
          </p:sp>
          <p:sp>
            <p:nvSpPr>
              <p:cNvPr id="199" name="Google Shape;199;p28"/>
              <p:cNvSpPr txBox="1"/>
              <p:nvPr/>
            </p:nvSpPr>
            <p:spPr>
              <a:xfrm>
                <a:off x="7791230" y="2292732"/>
                <a:ext cx="3311100" cy="3693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500" b="1">
                    <a:solidFill>
                      <a:srgbClr val="FFFFFF"/>
                    </a:solidFill>
                    <a:latin typeface="Assistant"/>
                    <a:ea typeface="Assistant"/>
                    <a:cs typeface="Assistant"/>
                    <a:sym typeface="Assistant"/>
                  </a:rPr>
                  <a:t>מערך כח אדם מקצועי</a:t>
                </a:r>
                <a:endParaRPr sz="700"/>
              </a:p>
            </p:txBody>
          </p:sp>
          <p:sp>
            <p:nvSpPr>
              <p:cNvPr id="200" name="Google Shape;200;p28"/>
              <p:cNvSpPr txBox="1"/>
              <p:nvPr/>
            </p:nvSpPr>
            <p:spPr>
              <a:xfrm>
                <a:off x="1657702" y="2189544"/>
                <a:ext cx="6147599" cy="553971"/>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200" dirty="0">
                    <a:solidFill>
                      <a:srgbClr val="1F3864"/>
                    </a:solidFill>
                    <a:latin typeface="Assistant"/>
                    <a:ea typeface="Assistant"/>
                    <a:cs typeface="Assistant"/>
                    <a:sym typeface="Assistant"/>
                  </a:rPr>
                  <a:t>עובדי הוראה -  עידוד העסקה של עובדי הוראה מוסמכים ומקצועיים</a:t>
                </a:r>
                <a:endParaRPr sz="600" dirty="0"/>
              </a:p>
              <a:p>
                <a:pPr marL="0" marR="0" lvl="0" indent="0" algn="r" rtl="1">
                  <a:spcBef>
                    <a:spcPts val="0"/>
                  </a:spcBef>
                  <a:spcAft>
                    <a:spcPts val="0"/>
                  </a:spcAft>
                  <a:buNone/>
                </a:pPr>
                <a:r>
                  <a:rPr lang="iw" sz="1200" dirty="0">
                    <a:solidFill>
                      <a:srgbClr val="1F3864"/>
                    </a:solidFill>
                    <a:latin typeface="Assistant"/>
                    <a:ea typeface="Assistant"/>
                    <a:cs typeface="Assistant"/>
                    <a:sym typeface="Assistant"/>
                  </a:rPr>
                  <a:t>תומכי הוראה</a:t>
                </a:r>
                <a:endParaRPr sz="1200" dirty="0">
                  <a:solidFill>
                    <a:srgbClr val="1F3864"/>
                  </a:solidFill>
                  <a:latin typeface="Assistant"/>
                  <a:ea typeface="Assistant"/>
                  <a:cs typeface="Assistant"/>
                  <a:sym typeface="Assistant"/>
                </a:endParaRPr>
              </a:p>
            </p:txBody>
          </p:sp>
        </p:grpSp>
      </p:grpSp>
      <p:grpSp>
        <p:nvGrpSpPr>
          <p:cNvPr id="201" name="Google Shape;201;p28"/>
          <p:cNvGrpSpPr/>
          <p:nvPr/>
        </p:nvGrpSpPr>
        <p:grpSpPr>
          <a:xfrm>
            <a:off x="677436" y="1175580"/>
            <a:ext cx="7963050" cy="600144"/>
            <a:chOff x="1327797" y="1312560"/>
            <a:chExt cx="10617400" cy="800192"/>
          </a:xfrm>
        </p:grpSpPr>
        <p:sp>
          <p:nvSpPr>
            <p:cNvPr id="202" name="Google Shape;202;p28"/>
            <p:cNvSpPr/>
            <p:nvPr/>
          </p:nvSpPr>
          <p:spPr>
            <a:xfrm>
              <a:off x="8047354" y="1404314"/>
              <a:ext cx="3056400" cy="652500"/>
            </a:xfrm>
            <a:prstGeom prst="rect">
              <a:avLst/>
            </a:prstGeom>
            <a:solidFill>
              <a:srgbClr val="1278B6"/>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grpSp>
          <p:nvGrpSpPr>
            <p:cNvPr id="203" name="Google Shape;203;p28"/>
            <p:cNvGrpSpPr/>
            <p:nvPr/>
          </p:nvGrpSpPr>
          <p:grpSpPr>
            <a:xfrm>
              <a:off x="1327797" y="1312560"/>
              <a:ext cx="10617400" cy="800192"/>
              <a:chOff x="1327797" y="1312560"/>
              <a:chExt cx="10617400" cy="800192"/>
            </a:xfrm>
          </p:grpSpPr>
          <p:sp>
            <p:nvSpPr>
              <p:cNvPr id="204" name="Google Shape;204;p28"/>
              <p:cNvSpPr/>
              <p:nvPr/>
            </p:nvSpPr>
            <p:spPr>
              <a:xfrm flipH="1">
                <a:off x="1348126" y="1404314"/>
                <a:ext cx="663300" cy="655800"/>
              </a:xfrm>
              <a:prstGeom prst="flowChartDelay">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ssistant"/>
                  <a:ea typeface="Assistant"/>
                  <a:cs typeface="Assistant"/>
                  <a:sym typeface="Assistant"/>
                </a:endParaRPr>
              </a:p>
            </p:txBody>
          </p:sp>
          <p:sp>
            <p:nvSpPr>
              <p:cNvPr id="205" name="Google Shape;205;p28"/>
              <p:cNvSpPr/>
              <p:nvPr/>
            </p:nvSpPr>
            <p:spPr>
              <a:xfrm flipH="1">
                <a:off x="2011358" y="1404314"/>
                <a:ext cx="5873700" cy="655800"/>
              </a:xfrm>
              <a:prstGeom prst="rect">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ssistant"/>
                  <a:ea typeface="Assistant"/>
                  <a:cs typeface="Assistant"/>
                  <a:sym typeface="Assistant"/>
                </a:endParaRPr>
              </a:p>
            </p:txBody>
          </p:sp>
          <p:sp>
            <p:nvSpPr>
              <p:cNvPr id="206" name="Google Shape;206;p28"/>
              <p:cNvSpPr/>
              <p:nvPr/>
            </p:nvSpPr>
            <p:spPr>
              <a:xfrm flipH="1">
                <a:off x="11188897" y="1404314"/>
                <a:ext cx="756300" cy="655800"/>
              </a:xfrm>
              <a:prstGeom prst="rect">
                <a:avLst/>
              </a:prstGeom>
              <a:solidFill>
                <a:srgbClr val="1A2C6F"/>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r>
                  <a:rPr lang="iw" sz="1800" b="1">
                    <a:solidFill>
                      <a:srgbClr val="FFFFFF"/>
                    </a:solidFill>
                    <a:latin typeface="Assistant"/>
                    <a:ea typeface="Assistant"/>
                    <a:cs typeface="Assistant"/>
                    <a:sym typeface="Assistant"/>
                  </a:rPr>
                  <a:t>2</a:t>
                </a:r>
                <a:endParaRPr sz="1800" b="1">
                  <a:solidFill>
                    <a:srgbClr val="FFFFFF"/>
                  </a:solidFill>
                  <a:latin typeface="Assistant"/>
                  <a:ea typeface="Assistant"/>
                  <a:cs typeface="Assistant"/>
                  <a:sym typeface="Assistant"/>
                </a:endParaRPr>
              </a:p>
            </p:txBody>
          </p:sp>
          <p:sp>
            <p:nvSpPr>
              <p:cNvPr id="207" name="Google Shape;207;p28"/>
              <p:cNvSpPr txBox="1"/>
              <p:nvPr/>
            </p:nvSpPr>
            <p:spPr>
              <a:xfrm>
                <a:off x="8246219" y="1541782"/>
                <a:ext cx="2856300" cy="3693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500" b="1">
                    <a:solidFill>
                      <a:srgbClr val="FFFFFF"/>
                    </a:solidFill>
                    <a:latin typeface="Assistant"/>
                    <a:ea typeface="Assistant"/>
                    <a:cs typeface="Assistant"/>
                    <a:sym typeface="Assistant"/>
                  </a:rPr>
                  <a:t>תחומי הפעילות </a:t>
                </a:r>
                <a:endParaRPr sz="700"/>
              </a:p>
            </p:txBody>
          </p:sp>
          <p:sp>
            <p:nvSpPr>
              <p:cNvPr id="208" name="Google Shape;208;p28"/>
              <p:cNvSpPr txBox="1"/>
              <p:nvPr/>
            </p:nvSpPr>
            <p:spPr>
              <a:xfrm>
                <a:off x="1327797" y="1312560"/>
                <a:ext cx="6489900" cy="800192"/>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200" dirty="0">
                    <a:solidFill>
                      <a:srgbClr val="1F3864"/>
                    </a:solidFill>
                    <a:latin typeface="Assistant"/>
                    <a:ea typeface="Assistant"/>
                    <a:cs typeface="Assistant"/>
                    <a:sym typeface="Assistant"/>
                  </a:rPr>
                  <a:t>תגבור מקצועות הליבה ב</a:t>
                </a:r>
                <a:r>
                  <a:rPr lang="iw" sz="1200" b="1" dirty="0">
                    <a:solidFill>
                      <a:srgbClr val="1F3864"/>
                    </a:solidFill>
                    <a:latin typeface="Assistant"/>
                    <a:ea typeface="Assistant"/>
                    <a:cs typeface="Assistant"/>
                    <a:sym typeface="Assistant"/>
                  </a:rPr>
                  <a:t>אופן חווית</a:t>
                </a:r>
                <a:r>
                  <a:rPr lang="iw" sz="1200" dirty="0">
                    <a:solidFill>
                      <a:srgbClr val="1F3864"/>
                    </a:solidFill>
                    <a:latin typeface="Assistant"/>
                    <a:ea typeface="Assistant"/>
                    <a:cs typeface="Assistant"/>
                    <a:sym typeface="Assistant"/>
                  </a:rPr>
                  <a:t>י , חיזוק תכנית ישראל ריאלית</a:t>
                </a:r>
                <a:r>
                  <a:rPr lang="iw" sz="1100" dirty="0">
                    <a:solidFill>
                      <a:srgbClr val="1F3864"/>
                    </a:solidFill>
                    <a:latin typeface="Assistant"/>
                    <a:ea typeface="Assistant"/>
                    <a:cs typeface="Assistant"/>
                    <a:sym typeface="Assistant"/>
                  </a:rPr>
                  <a:t>(מדעים</a:t>
                </a:r>
                <a:r>
                  <a:rPr lang="he-IL" sz="1100" dirty="0">
                    <a:solidFill>
                      <a:srgbClr val="1F3864"/>
                    </a:solidFill>
                    <a:latin typeface="Assistant"/>
                    <a:ea typeface="Assistant"/>
                    <a:cs typeface="Assistant"/>
                    <a:sym typeface="Assistant"/>
                  </a:rPr>
                  <a:t>, מתמטיקה </a:t>
                </a:r>
                <a:r>
                  <a:rPr lang="iw" sz="1100" dirty="0">
                    <a:solidFill>
                      <a:srgbClr val="1F3864"/>
                    </a:solidFill>
                    <a:latin typeface="Assistant"/>
                    <a:ea typeface="Assistant"/>
                    <a:cs typeface="Assistant"/>
                    <a:sym typeface="Assistant"/>
                  </a:rPr>
                  <a:t>וטכנולוגיה), </a:t>
                </a:r>
                <a:r>
                  <a:rPr lang="iw" sz="1200" dirty="0">
                    <a:solidFill>
                      <a:srgbClr val="1F3864"/>
                    </a:solidFill>
                    <a:latin typeface="Assistant"/>
                    <a:ea typeface="Assistant"/>
                    <a:cs typeface="Assistant"/>
                    <a:sym typeface="Assistant"/>
                  </a:rPr>
                  <a:t>תוכנית שורשים, בינה מלאכותית (שכבות ז-ט).  שילוב פעילויות חוץ, תרבות, התנדבות והעשרה</a:t>
                </a:r>
                <a:endParaRPr sz="1200" b="1" dirty="0">
                  <a:solidFill>
                    <a:srgbClr val="1F3864"/>
                  </a:solidFill>
                  <a:latin typeface="Assistant"/>
                  <a:ea typeface="Assistant"/>
                  <a:cs typeface="Assistant"/>
                  <a:sym typeface="Assistant"/>
                </a:endParaRPr>
              </a:p>
            </p:txBody>
          </p:sp>
        </p:grpSp>
      </p:grpSp>
      <p:grpSp>
        <p:nvGrpSpPr>
          <p:cNvPr id="209" name="Google Shape;209;p28"/>
          <p:cNvGrpSpPr/>
          <p:nvPr/>
        </p:nvGrpSpPr>
        <p:grpSpPr>
          <a:xfrm>
            <a:off x="657569" y="2389127"/>
            <a:ext cx="7991309" cy="579681"/>
            <a:chOff x="1312800" y="3695560"/>
            <a:chExt cx="10632396" cy="772908"/>
          </a:xfrm>
        </p:grpSpPr>
        <p:sp>
          <p:nvSpPr>
            <p:cNvPr id="210" name="Google Shape;210;p28"/>
            <p:cNvSpPr/>
            <p:nvPr/>
          </p:nvSpPr>
          <p:spPr>
            <a:xfrm>
              <a:off x="8047354" y="3704668"/>
              <a:ext cx="3056400" cy="763800"/>
            </a:xfrm>
            <a:prstGeom prst="rect">
              <a:avLst/>
            </a:prstGeom>
            <a:solidFill>
              <a:srgbClr val="1278B6"/>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grpSp>
          <p:nvGrpSpPr>
            <p:cNvPr id="211" name="Google Shape;211;p28"/>
            <p:cNvGrpSpPr/>
            <p:nvPr/>
          </p:nvGrpSpPr>
          <p:grpSpPr>
            <a:xfrm>
              <a:off x="1312800" y="3695560"/>
              <a:ext cx="10632396" cy="768486"/>
              <a:chOff x="1312800" y="3695560"/>
              <a:chExt cx="10632396" cy="768486"/>
            </a:xfrm>
          </p:grpSpPr>
          <p:sp>
            <p:nvSpPr>
              <p:cNvPr id="212" name="Google Shape;212;p28"/>
              <p:cNvSpPr txBox="1"/>
              <p:nvPr/>
            </p:nvSpPr>
            <p:spPr>
              <a:xfrm>
                <a:off x="7960333" y="3839380"/>
                <a:ext cx="3142200" cy="3693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500" b="1">
                    <a:solidFill>
                      <a:srgbClr val="FFFFFF"/>
                    </a:solidFill>
                    <a:latin typeface="Assistant"/>
                    <a:ea typeface="Assistant"/>
                    <a:cs typeface="Assistant"/>
                    <a:sym typeface="Assistant"/>
                  </a:rPr>
                  <a:t>בחירה</a:t>
                </a:r>
                <a:endParaRPr sz="700"/>
              </a:p>
            </p:txBody>
          </p:sp>
          <p:sp>
            <p:nvSpPr>
              <p:cNvPr id="213" name="Google Shape;213;p28"/>
              <p:cNvSpPr/>
              <p:nvPr/>
            </p:nvSpPr>
            <p:spPr>
              <a:xfrm flipH="1">
                <a:off x="1367751" y="3695560"/>
                <a:ext cx="663300" cy="761400"/>
              </a:xfrm>
              <a:prstGeom prst="flowChartDelay">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rial"/>
                  <a:ea typeface="Arial"/>
                  <a:cs typeface="Arial"/>
                  <a:sym typeface="Arial"/>
                </a:endParaRPr>
              </a:p>
            </p:txBody>
          </p:sp>
          <p:sp>
            <p:nvSpPr>
              <p:cNvPr id="214" name="Google Shape;214;p28"/>
              <p:cNvSpPr/>
              <p:nvPr/>
            </p:nvSpPr>
            <p:spPr>
              <a:xfrm flipH="1">
                <a:off x="2010099" y="3700246"/>
                <a:ext cx="5859000" cy="763800"/>
              </a:xfrm>
              <a:prstGeom prst="rect">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rial"/>
                  <a:ea typeface="Arial"/>
                  <a:cs typeface="Arial"/>
                  <a:sym typeface="Arial"/>
                </a:endParaRPr>
              </a:p>
            </p:txBody>
          </p:sp>
          <p:sp>
            <p:nvSpPr>
              <p:cNvPr id="215" name="Google Shape;215;p28"/>
              <p:cNvSpPr/>
              <p:nvPr/>
            </p:nvSpPr>
            <p:spPr>
              <a:xfrm flipH="1">
                <a:off x="11188896" y="3704669"/>
                <a:ext cx="756300" cy="759300"/>
              </a:xfrm>
              <a:prstGeom prst="rect">
                <a:avLst/>
              </a:prstGeom>
              <a:solidFill>
                <a:srgbClr val="1A2C6F"/>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r>
                  <a:rPr lang="iw" sz="1800" b="1">
                    <a:solidFill>
                      <a:srgbClr val="FFFFFF"/>
                    </a:solidFill>
                    <a:latin typeface="Open Sans"/>
                    <a:ea typeface="Open Sans"/>
                    <a:cs typeface="Open Sans"/>
                    <a:sym typeface="Open Sans"/>
                  </a:rPr>
                  <a:t>4</a:t>
                </a:r>
                <a:endParaRPr sz="1800" b="1">
                  <a:solidFill>
                    <a:srgbClr val="FFFFFF"/>
                  </a:solidFill>
                  <a:latin typeface="Open Sans"/>
                  <a:ea typeface="Open Sans"/>
                  <a:cs typeface="Open Sans"/>
                  <a:sym typeface="Open Sans"/>
                </a:endParaRPr>
              </a:p>
            </p:txBody>
          </p:sp>
          <p:sp>
            <p:nvSpPr>
              <p:cNvPr id="216" name="Google Shape;216;p28"/>
              <p:cNvSpPr txBox="1"/>
              <p:nvPr/>
            </p:nvSpPr>
            <p:spPr>
              <a:xfrm>
                <a:off x="1312800" y="3778256"/>
                <a:ext cx="6476400" cy="6156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300" dirty="0">
                    <a:solidFill>
                      <a:srgbClr val="1F3864"/>
                    </a:solidFill>
                    <a:latin typeface="Assistant"/>
                    <a:ea typeface="Assistant"/>
                    <a:cs typeface="Assistant"/>
                    <a:sym typeface="Assistant"/>
                  </a:rPr>
                  <a:t>ברמת הרשויות, עובדי הוראה והתלמידים להצטרפות לתוכנית.</a:t>
                </a:r>
                <a:endParaRPr sz="700" dirty="0"/>
              </a:p>
              <a:p>
                <a:pPr marL="0" marR="0" lvl="0" indent="0" algn="r" rtl="1">
                  <a:spcBef>
                    <a:spcPts val="0"/>
                  </a:spcBef>
                  <a:spcAft>
                    <a:spcPts val="0"/>
                  </a:spcAft>
                  <a:buNone/>
                </a:pPr>
                <a:r>
                  <a:rPr lang="iw" sz="1300" dirty="0">
                    <a:solidFill>
                      <a:srgbClr val="1F3864"/>
                    </a:solidFill>
                    <a:latin typeface="Assistant"/>
                    <a:ea typeface="Assistant"/>
                    <a:cs typeface="Assistant"/>
                    <a:sym typeface="Assistant"/>
                  </a:rPr>
                  <a:t>ברמת התכנים – בחירה לתלמידים בהעמקה בתחומי עניין שונים ומשך התוכנית</a:t>
                </a:r>
                <a:r>
                  <a:rPr lang="iw" sz="1400" dirty="0">
                    <a:solidFill>
                      <a:srgbClr val="1F3864"/>
                    </a:solidFill>
                    <a:latin typeface="Assistant"/>
                    <a:ea typeface="Assistant"/>
                    <a:cs typeface="Assistant"/>
                    <a:sym typeface="Assistant"/>
                  </a:rPr>
                  <a:t> </a:t>
                </a:r>
                <a:endParaRPr sz="700" dirty="0"/>
              </a:p>
            </p:txBody>
          </p:sp>
        </p:grpSp>
      </p:grpSp>
      <p:sp>
        <p:nvSpPr>
          <p:cNvPr id="217" name="Google Shape;217;p28"/>
          <p:cNvSpPr/>
          <p:nvPr/>
        </p:nvSpPr>
        <p:spPr>
          <a:xfrm>
            <a:off x="0" y="4887776"/>
            <a:ext cx="9144000" cy="470700"/>
          </a:xfrm>
          <a:prstGeom prst="rect">
            <a:avLst/>
          </a:prstGeom>
          <a:solidFill>
            <a:srgbClr val="1A2C6F"/>
          </a:solidFill>
          <a:ln w="6350" cap="flat" cmpd="sng">
            <a:solidFill>
              <a:srgbClr val="1C3052"/>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218" name="Google Shape;218;p28"/>
          <p:cNvSpPr/>
          <p:nvPr/>
        </p:nvSpPr>
        <p:spPr>
          <a:xfrm>
            <a:off x="0" y="4843904"/>
            <a:ext cx="9144000" cy="356100"/>
          </a:xfrm>
          <a:prstGeom prst="rect">
            <a:avLst/>
          </a:prstGeom>
          <a:solidFill>
            <a:srgbClr val="D8D8D8"/>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r>
              <a:rPr lang="iw" sz="1400">
                <a:solidFill>
                  <a:srgbClr val="FFFFFF"/>
                </a:solidFill>
                <a:latin typeface="Calibri"/>
                <a:ea typeface="Calibri"/>
                <a:cs typeface="Calibri"/>
                <a:sym typeface="Calibri"/>
              </a:rPr>
              <a:t>*</a:t>
            </a:r>
            <a:endParaRPr sz="1400">
              <a:solidFill>
                <a:srgbClr val="FFFFFF"/>
              </a:solidFill>
              <a:latin typeface="Calibri"/>
              <a:ea typeface="Calibri"/>
              <a:cs typeface="Calibri"/>
              <a:sym typeface="Calibri"/>
            </a:endParaRPr>
          </a:p>
        </p:txBody>
      </p:sp>
      <p:grpSp>
        <p:nvGrpSpPr>
          <p:cNvPr id="219" name="Google Shape;219;p28"/>
          <p:cNvGrpSpPr/>
          <p:nvPr/>
        </p:nvGrpSpPr>
        <p:grpSpPr>
          <a:xfrm>
            <a:off x="612005" y="2991911"/>
            <a:ext cx="8028481" cy="600300"/>
            <a:chOff x="1240556" y="4480149"/>
            <a:chExt cx="10704641" cy="800400"/>
          </a:xfrm>
        </p:grpSpPr>
        <p:sp>
          <p:nvSpPr>
            <p:cNvPr id="220" name="Google Shape;220;p28"/>
            <p:cNvSpPr/>
            <p:nvPr/>
          </p:nvSpPr>
          <p:spPr>
            <a:xfrm>
              <a:off x="8047354" y="4562885"/>
              <a:ext cx="3056400" cy="652500"/>
            </a:xfrm>
            <a:prstGeom prst="rect">
              <a:avLst/>
            </a:prstGeom>
            <a:solidFill>
              <a:srgbClr val="1278B6"/>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221" name="Google Shape;221;p28"/>
            <p:cNvSpPr txBox="1"/>
            <p:nvPr/>
          </p:nvSpPr>
          <p:spPr>
            <a:xfrm>
              <a:off x="8246219" y="4533417"/>
              <a:ext cx="2856300" cy="6771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500" b="1">
                  <a:solidFill>
                    <a:srgbClr val="FFFFFF"/>
                  </a:solidFill>
                  <a:latin typeface="Assistant"/>
                  <a:ea typeface="Assistant"/>
                  <a:cs typeface="Assistant"/>
                  <a:sym typeface="Assistant"/>
                </a:rPr>
                <a:t>מודולריות, גמישות ודיפרנציאליות</a:t>
              </a:r>
              <a:endParaRPr sz="700"/>
            </a:p>
          </p:txBody>
        </p:sp>
        <p:grpSp>
          <p:nvGrpSpPr>
            <p:cNvPr id="222" name="Google Shape;222;p28"/>
            <p:cNvGrpSpPr/>
            <p:nvPr/>
          </p:nvGrpSpPr>
          <p:grpSpPr>
            <a:xfrm>
              <a:off x="1367752" y="4537589"/>
              <a:ext cx="10577445" cy="690048"/>
              <a:chOff x="1367752" y="4546467"/>
              <a:chExt cx="10577445" cy="690048"/>
            </a:xfrm>
          </p:grpSpPr>
          <p:sp>
            <p:nvSpPr>
              <p:cNvPr id="223" name="Google Shape;223;p28"/>
              <p:cNvSpPr/>
              <p:nvPr/>
            </p:nvSpPr>
            <p:spPr>
              <a:xfrm flipH="1">
                <a:off x="1367752" y="4546467"/>
                <a:ext cx="663300" cy="655800"/>
              </a:xfrm>
              <a:prstGeom prst="flowChartDelay">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rial"/>
                  <a:ea typeface="Arial"/>
                  <a:cs typeface="Arial"/>
                  <a:sym typeface="Arial"/>
                </a:endParaRPr>
              </a:p>
            </p:txBody>
          </p:sp>
          <p:sp>
            <p:nvSpPr>
              <p:cNvPr id="224" name="Google Shape;224;p28"/>
              <p:cNvSpPr/>
              <p:nvPr/>
            </p:nvSpPr>
            <p:spPr>
              <a:xfrm flipH="1">
                <a:off x="2009931" y="4546467"/>
                <a:ext cx="5900400" cy="660600"/>
              </a:xfrm>
              <a:prstGeom prst="rect">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rial"/>
                  <a:ea typeface="Arial"/>
                  <a:cs typeface="Arial"/>
                  <a:sym typeface="Arial"/>
                </a:endParaRPr>
              </a:p>
            </p:txBody>
          </p:sp>
          <p:sp>
            <p:nvSpPr>
              <p:cNvPr id="225" name="Google Shape;225;p28"/>
              <p:cNvSpPr/>
              <p:nvPr/>
            </p:nvSpPr>
            <p:spPr>
              <a:xfrm flipH="1">
                <a:off x="11188897" y="4580715"/>
                <a:ext cx="756300" cy="655800"/>
              </a:xfrm>
              <a:prstGeom prst="rect">
                <a:avLst/>
              </a:prstGeom>
              <a:solidFill>
                <a:srgbClr val="1A2C6F"/>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r>
                  <a:rPr lang="iw" sz="1800" b="1">
                    <a:solidFill>
                      <a:srgbClr val="FFFFFF"/>
                    </a:solidFill>
                    <a:latin typeface="Open Sans"/>
                    <a:ea typeface="Open Sans"/>
                    <a:cs typeface="Open Sans"/>
                    <a:sym typeface="Open Sans"/>
                  </a:rPr>
                  <a:t>5</a:t>
                </a:r>
                <a:endParaRPr sz="1800" b="1">
                  <a:solidFill>
                    <a:srgbClr val="FFFFFF"/>
                  </a:solidFill>
                  <a:latin typeface="Open Sans"/>
                  <a:ea typeface="Open Sans"/>
                  <a:cs typeface="Open Sans"/>
                  <a:sym typeface="Open Sans"/>
                </a:endParaRPr>
              </a:p>
            </p:txBody>
          </p:sp>
        </p:grpSp>
        <p:sp>
          <p:nvSpPr>
            <p:cNvPr id="226" name="Google Shape;226;p28"/>
            <p:cNvSpPr txBox="1"/>
            <p:nvPr/>
          </p:nvSpPr>
          <p:spPr>
            <a:xfrm>
              <a:off x="1240556" y="4480149"/>
              <a:ext cx="6577200" cy="8004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200" dirty="0">
                  <a:solidFill>
                    <a:srgbClr val="1F3864"/>
                  </a:solidFill>
                  <a:latin typeface="Assistant"/>
                  <a:ea typeface="Assistant"/>
                  <a:cs typeface="Assistant"/>
                  <a:sym typeface="Assistant"/>
                </a:rPr>
                <a:t>פעילויות בקמפוסים על פי תחומי דעת ועניין, שבוע למידה מרוכז, STEMCAMP. </a:t>
              </a:r>
              <a:endParaRPr sz="700" dirty="0"/>
            </a:p>
            <a:p>
              <a:pPr marL="0" marR="0" lvl="0" indent="0" algn="r" rtl="1">
                <a:spcBef>
                  <a:spcPts val="0"/>
                </a:spcBef>
                <a:spcAft>
                  <a:spcPts val="0"/>
                </a:spcAft>
                <a:buNone/>
              </a:pPr>
              <a:r>
                <a:rPr lang="iw" sz="1200" dirty="0">
                  <a:solidFill>
                    <a:srgbClr val="1F3864"/>
                  </a:solidFill>
                  <a:latin typeface="Assistant"/>
                  <a:ea typeface="Assistant"/>
                  <a:cs typeface="Assistant"/>
                  <a:sym typeface="Assistant"/>
                </a:rPr>
                <a:t>גמישות בשעות פעילות (בדגש </a:t>
              </a:r>
              <a:r>
                <a:rPr lang="he-IL" sz="1200" dirty="0">
                  <a:solidFill>
                    <a:srgbClr val="1F3864"/>
                  </a:solidFill>
                  <a:latin typeface="Assistant"/>
                  <a:ea typeface="Assistant"/>
                  <a:cs typeface="Assistant"/>
                  <a:sym typeface="Assistant"/>
                </a:rPr>
                <a:t>חט"ב</a:t>
              </a:r>
              <a:r>
                <a:rPr lang="iw" sz="1200" dirty="0">
                  <a:solidFill>
                    <a:srgbClr val="1F3864"/>
                  </a:solidFill>
                  <a:latin typeface="Assistant"/>
                  <a:ea typeface="Assistant"/>
                  <a:cs typeface="Assistant"/>
                  <a:sym typeface="Assistant"/>
                </a:rPr>
                <a:t>), בהרכב הלומדים, מודולות הוראה, בבחירת התכנים ודרכי הוראה והפעלה מגוונות וחווייתיות</a:t>
              </a:r>
              <a:endParaRPr sz="700" dirty="0"/>
            </a:p>
          </p:txBody>
        </p:sp>
      </p:grpSp>
      <p:grpSp>
        <p:nvGrpSpPr>
          <p:cNvPr id="227" name="Google Shape;227;p28"/>
          <p:cNvGrpSpPr/>
          <p:nvPr/>
        </p:nvGrpSpPr>
        <p:grpSpPr>
          <a:xfrm>
            <a:off x="727879" y="3615523"/>
            <a:ext cx="7912607" cy="497762"/>
            <a:chOff x="1395054" y="5436049"/>
            <a:chExt cx="10550143" cy="663683"/>
          </a:xfrm>
        </p:grpSpPr>
        <p:sp>
          <p:nvSpPr>
            <p:cNvPr id="228" name="Google Shape;228;p28"/>
            <p:cNvSpPr/>
            <p:nvPr/>
          </p:nvSpPr>
          <p:spPr>
            <a:xfrm flipH="1">
              <a:off x="1395054" y="5436049"/>
              <a:ext cx="663300" cy="655800"/>
            </a:xfrm>
            <a:prstGeom prst="flowChartDelay">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rial"/>
                <a:ea typeface="Arial"/>
                <a:cs typeface="Arial"/>
                <a:sym typeface="Arial"/>
              </a:endParaRPr>
            </a:p>
          </p:txBody>
        </p:sp>
        <p:sp>
          <p:nvSpPr>
            <p:cNvPr id="229" name="Google Shape;229;p28"/>
            <p:cNvSpPr/>
            <p:nvPr/>
          </p:nvSpPr>
          <p:spPr>
            <a:xfrm flipH="1">
              <a:off x="2037282" y="5441168"/>
              <a:ext cx="5894700" cy="655800"/>
            </a:xfrm>
            <a:prstGeom prst="rect">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rial"/>
                <a:ea typeface="Arial"/>
                <a:cs typeface="Arial"/>
                <a:sym typeface="Arial"/>
              </a:endParaRPr>
            </a:p>
          </p:txBody>
        </p:sp>
        <p:sp>
          <p:nvSpPr>
            <p:cNvPr id="230" name="Google Shape;230;p28"/>
            <p:cNvSpPr/>
            <p:nvPr/>
          </p:nvSpPr>
          <p:spPr>
            <a:xfrm flipH="1">
              <a:off x="11188897" y="5443932"/>
              <a:ext cx="756300" cy="655800"/>
            </a:xfrm>
            <a:prstGeom prst="rect">
              <a:avLst/>
            </a:prstGeom>
            <a:solidFill>
              <a:srgbClr val="1A2C6F"/>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r>
                <a:rPr lang="iw" sz="1800" b="1">
                  <a:solidFill>
                    <a:srgbClr val="FFFFFF"/>
                  </a:solidFill>
                  <a:latin typeface="Open Sans"/>
                  <a:ea typeface="Open Sans"/>
                  <a:cs typeface="Open Sans"/>
                  <a:sym typeface="Open Sans"/>
                </a:rPr>
                <a:t>6</a:t>
              </a:r>
              <a:endParaRPr sz="1800" b="1">
                <a:solidFill>
                  <a:srgbClr val="FFFFFF"/>
                </a:solidFill>
                <a:latin typeface="Open Sans"/>
                <a:ea typeface="Open Sans"/>
                <a:cs typeface="Open Sans"/>
                <a:sym typeface="Open Sans"/>
              </a:endParaRPr>
            </a:p>
          </p:txBody>
        </p:sp>
        <p:sp>
          <p:nvSpPr>
            <p:cNvPr id="231" name="Google Shape;231;p28"/>
            <p:cNvSpPr/>
            <p:nvPr/>
          </p:nvSpPr>
          <p:spPr>
            <a:xfrm>
              <a:off x="8047354" y="5440816"/>
              <a:ext cx="3056400" cy="652500"/>
            </a:xfrm>
            <a:prstGeom prst="rect">
              <a:avLst/>
            </a:prstGeom>
            <a:solidFill>
              <a:srgbClr val="1278B6"/>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232" name="Google Shape;232;p28"/>
            <p:cNvSpPr txBox="1"/>
            <p:nvPr/>
          </p:nvSpPr>
          <p:spPr>
            <a:xfrm>
              <a:off x="1616653" y="5452848"/>
              <a:ext cx="6201000" cy="6363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400">
                  <a:solidFill>
                    <a:srgbClr val="1F3864"/>
                  </a:solidFill>
                  <a:latin typeface="Assistant"/>
                  <a:ea typeface="Assistant"/>
                  <a:cs typeface="Assistant"/>
                  <a:sym typeface="Assistant"/>
                </a:rPr>
                <a:t>מתן אפשרות לתלמידים להשתלב במפעלי הקיץ (מחנות, סמינריוני הדרכה...), במקביל להשתתפותם בתוכנית</a:t>
              </a:r>
              <a:endParaRPr sz="700"/>
            </a:p>
          </p:txBody>
        </p:sp>
        <p:sp>
          <p:nvSpPr>
            <p:cNvPr id="233" name="Google Shape;233;p28"/>
            <p:cNvSpPr txBox="1"/>
            <p:nvPr/>
          </p:nvSpPr>
          <p:spPr>
            <a:xfrm>
              <a:off x="8169212" y="5436049"/>
              <a:ext cx="2933100" cy="6363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400" b="1">
                  <a:solidFill>
                    <a:srgbClr val="FFFFFF"/>
                  </a:solidFill>
                  <a:latin typeface="Assistant"/>
                  <a:ea typeface="Assistant"/>
                  <a:cs typeface="Assistant"/>
                  <a:sym typeface="Assistant"/>
                </a:rPr>
                <a:t>שימור השתתפות התלמידים במפעלי הקיץ</a:t>
              </a:r>
              <a:endParaRPr sz="700"/>
            </a:p>
          </p:txBody>
        </p:sp>
      </p:grpSp>
      <p:grpSp>
        <p:nvGrpSpPr>
          <p:cNvPr id="234" name="Google Shape;234;p28"/>
          <p:cNvGrpSpPr/>
          <p:nvPr/>
        </p:nvGrpSpPr>
        <p:grpSpPr>
          <a:xfrm>
            <a:off x="745978" y="4182316"/>
            <a:ext cx="7894508" cy="501277"/>
            <a:chOff x="1419186" y="6234025"/>
            <a:chExt cx="10526011" cy="668369"/>
          </a:xfrm>
        </p:grpSpPr>
        <p:sp>
          <p:nvSpPr>
            <p:cNvPr id="235" name="Google Shape;235;p28"/>
            <p:cNvSpPr/>
            <p:nvPr/>
          </p:nvSpPr>
          <p:spPr>
            <a:xfrm>
              <a:off x="8047354" y="6234025"/>
              <a:ext cx="3056400" cy="652500"/>
            </a:xfrm>
            <a:prstGeom prst="rect">
              <a:avLst/>
            </a:prstGeom>
            <a:solidFill>
              <a:srgbClr val="1278B6"/>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236" name="Google Shape;236;p28"/>
            <p:cNvSpPr/>
            <p:nvPr/>
          </p:nvSpPr>
          <p:spPr>
            <a:xfrm flipH="1">
              <a:off x="1419186" y="6234025"/>
              <a:ext cx="663300" cy="655800"/>
            </a:xfrm>
            <a:prstGeom prst="flowChartDelay">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rial"/>
                <a:ea typeface="Arial"/>
                <a:cs typeface="Arial"/>
                <a:sym typeface="Arial"/>
              </a:endParaRPr>
            </a:p>
          </p:txBody>
        </p:sp>
        <p:sp>
          <p:nvSpPr>
            <p:cNvPr id="237" name="Google Shape;237;p28"/>
            <p:cNvSpPr/>
            <p:nvPr/>
          </p:nvSpPr>
          <p:spPr>
            <a:xfrm flipH="1">
              <a:off x="2061414" y="6246594"/>
              <a:ext cx="5894700" cy="655800"/>
            </a:xfrm>
            <a:prstGeom prst="rect">
              <a:avLst/>
            </a:prstGeom>
            <a:solidFill>
              <a:srgbClr val="F2F2F2"/>
            </a:solidFill>
            <a:ln>
              <a:noFill/>
            </a:ln>
          </p:spPr>
          <p:txBody>
            <a:bodyPr spcFirstLastPara="1" wrap="square" lIns="45725" tIns="22850" rIns="45725" bIns="22850" anchor="ctr" anchorCtr="0">
              <a:noAutofit/>
            </a:bodyPr>
            <a:lstStyle/>
            <a:p>
              <a:pPr marL="0" marR="0" lvl="0" indent="0" algn="r" rtl="1">
                <a:spcBef>
                  <a:spcPts val="0"/>
                </a:spcBef>
                <a:spcAft>
                  <a:spcPts val="0"/>
                </a:spcAft>
                <a:buNone/>
              </a:pPr>
              <a:endParaRPr sz="1500">
                <a:solidFill>
                  <a:srgbClr val="000000"/>
                </a:solidFill>
                <a:latin typeface="Arial"/>
                <a:ea typeface="Arial"/>
                <a:cs typeface="Arial"/>
                <a:sym typeface="Arial"/>
              </a:endParaRPr>
            </a:p>
          </p:txBody>
        </p:sp>
        <p:sp>
          <p:nvSpPr>
            <p:cNvPr id="238" name="Google Shape;238;p28"/>
            <p:cNvSpPr/>
            <p:nvPr/>
          </p:nvSpPr>
          <p:spPr>
            <a:xfrm flipH="1">
              <a:off x="11188897" y="6241908"/>
              <a:ext cx="756300" cy="655800"/>
            </a:xfrm>
            <a:prstGeom prst="rect">
              <a:avLst/>
            </a:prstGeom>
            <a:solidFill>
              <a:srgbClr val="1A2C6F"/>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r>
                <a:rPr lang="iw" sz="1800" b="1">
                  <a:solidFill>
                    <a:srgbClr val="FFFFFF"/>
                  </a:solidFill>
                  <a:latin typeface="Open Sans"/>
                  <a:ea typeface="Open Sans"/>
                  <a:cs typeface="Open Sans"/>
                  <a:sym typeface="Open Sans"/>
                </a:rPr>
                <a:t>7</a:t>
              </a:r>
              <a:endParaRPr sz="1800" b="1">
                <a:solidFill>
                  <a:srgbClr val="FFFFFF"/>
                </a:solidFill>
                <a:latin typeface="Open Sans"/>
                <a:ea typeface="Open Sans"/>
                <a:cs typeface="Open Sans"/>
                <a:sym typeface="Open Sans"/>
              </a:endParaRPr>
            </a:p>
          </p:txBody>
        </p:sp>
        <p:sp>
          <p:nvSpPr>
            <p:cNvPr id="239" name="Google Shape;239;p28"/>
            <p:cNvSpPr txBox="1"/>
            <p:nvPr/>
          </p:nvSpPr>
          <p:spPr>
            <a:xfrm>
              <a:off x="7960333" y="6409598"/>
              <a:ext cx="3142200" cy="3489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400" b="1">
                  <a:solidFill>
                    <a:srgbClr val="FFFFFF"/>
                  </a:solidFill>
                  <a:latin typeface="Assistant"/>
                  <a:ea typeface="Assistant"/>
                  <a:cs typeface="Assistant"/>
                  <a:sym typeface="Assistant"/>
                </a:rPr>
                <a:t>הערכת אפקטיביות של התוכנית </a:t>
              </a:r>
              <a:endParaRPr sz="700"/>
            </a:p>
          </p:txBody>
        </p:sp>
        <p:sp>
          <p:nvSpPr>
            <p:cNvPr id="240" name="Google Shape;240;p28"/>
            <p:cNvSpPr txBox="1"/>
            <p:nvPr/>
          </p:nvSpPr>
          <p:spPr>
            <a:xfrm>
              <a:off x="1616653" y="6234025"/>
              <a:ext cx="6201000" cy="636300"/>
            </a:xfrm>
            <a:prstGeom prst="rect">
              <a:avLst/>
            </a:prstGeom>
            <a:noFill/>
            <a:ln>
              <a:noFill/>
            </a:ln>
          </p:spPr>
          <p:txBody>
            <a:bodyPr spcFirstLastPara="1" wrap="square" lIns="45725" tIns="22850" rIns="45725" bIns="22850" anchor="t" anchorCtr="0">
              <a:spAutoFit/>
            </a:bodyPr>
            <a:lstStyle/>
            <a:p>
              <a:pPr marL="0" marR="0" lvl="0" indent="0" algn="r" rtl="1">
                <a:spcBef>
                  <a:spcPts val="0"/>
                </a:spcBef>
                <a:spcAft>
                  <a:spcPts val="0"/>
                </a:spcAft>
                <a:buNone/>
              </a:pPr>
              <a:r>
                <a:rPr lang="iw" sz="1400">
                  <a:solidFill>
                    <a:srgbClr val="1F3864"/>
                  </a:solidFill>
                  <a:latin typeface="Assistant"/>
                  <a:ea typeface="Assistant"/>
                  <a:cs typeface="Assistant"/>
                  <a:sym typeface="Assistant"/>
                </a:rPr>
                <a:t>בחינת מידת השגת היעדים הפדגוגיים, אחוזי השתתפות הילדים, שילוב עובדי הוראה וכח אדם מקצועי בתוכנית </a:t>
              </a:r>
              <a:endParaRPr sz="7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p:nvPr/>
        </p:nvSpPr>
        <p:spPr>
          <a:xfrm>
            <a:off x="1" y="4385940"/>
            <a:ext cx="9144000" cy="356100"/>
          </a:xfrm>
          <a:prstGeom prst="rect">
            <a:avLst/>
          </a:prstGeom>
          <a:solidFill>
            <a:srgbClr val="D8D8D8"/>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172" name="Google Shape;172;p27"/>
          <p:cNvSpPr/>
          <p:nvPr/>
        </p:nvSpPr>
        <p:spPr>
          <a:xfrm>
            <a:off x="0" y="4624769"/>
            <a:ext cx="9144000" cy="470700"/>
          </a:xfrm>
          <a:prstGeom prst="rect">
            <a:avLst/>
          </a:prstGeom>
          <a:solidFill>
            <a:srgbClr val="1A2C6F"/>
          </a:solidFill>
          <a:ln w="6350" cap="flat" cmpd="sng">
            <a:solidFill>
              <a:srgbClr val="1C3052"/>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174" name="Google Shape;174;p27"/>
          <p:cNvSpPr/>
          <p:nvPr/>
        </p:nvSpPr>
        <p:spPr>
          <a:xfrm rot="5400000" flipH="1">
            <a:off x="186392" y="4203152"/>
            <a:ext cx="764540" cy="312839"/>
          </a:xfrm>
          <a:custGeom>
            <a:avLst/>
            <a:gdLst/>
            <a:ahLst/>
            <a:cxnLst/>
            <a:rect l="l" t="t" r="r" b="b"/>
            <a:pathLst>
              <a:path w="1016000" h="408940" extrusionOk="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1E3D58"/>
          </a:solidFill>
          <a:ln>
            <a:noFill/>
          </a:ln>
        </p:spPr>
        <p:txBody>
          <a:bodyPr spcFirstLastPara="1" wrap="square" lIns="45725" tIns="22850" rIns="45725" bIns="22850" anchor="t" anchorCtr="0">
            <a:noAutofit/>
          </a:bodyPr>
          <a:lstStyle/>
          <a:p>
            <a:pPr marL="0" marR="0" lvl="0" indent="0" algn="r" rtl="1">
              <a:spcBef>
                <a:spcPts val="0"/>
              </a:spcBef>
              <a:spcAft>
                <a:spcPts val="0"/>
              </a:spcAft>
              <a:buNone/>
            </a:pPr>
            <a:endParaRPr sz="1400">
              <a:solidFill>
                <a:srgbClr val="000000"/>
              </a:solidFill>
              <a:latin typeface="Calibri"/>
              <a:ea typeface="Calibri"/>
              <a:cs typeface="Calibri"/>
              <a:sym typeface="Calibri"/>
            </a:endParaRPr>
          </a:p>
        </p:txBody>
      </p:sp>
      <p:sp>
        <p:nvSpPr>
          <p:cNvPr id="175" name="Google Shape;175;p27"/>
          <p:cNvSpPr txBox="1"/>
          <p:nvPr/>
        </p:nvSpPr>
        <p:spPr>
          <a:xfrm>
            <a:off x="4008534" y="3639954"/>
            <a:ext cx="1618500" cy="153900"/>
          </a:xfrm>
          <a:prstGeom prst="rect">
            <a:avLst/>
          </a:prstGeom>
          <a:noFill/>
          <a:ln>
            <a:noFill/>
          </a:ln>
        </p:spPr>
        <p:txBody>
          <a:bodyPr spcFirstLastPara="1" wrap="square" lIns="45725" tIns="22850" rIns="45725" bIns="22850" anchor="t" anchorCtr="0">
            <a:spAutoFit/>
          </a:bodyPr>
          <a:lstStyle/>
          <a:p>
            <a:pPr marL="0" marR="0" lvl="0" indent="0" algn="ctr" rtl="1">
              <a:spcBef>
                <a:spcPts val="0"/>
              </a:spcBef>
              <a:spcAft>
                <a:spcPts val="0"/>
              </a:spcAft>
              <a:buNone/>
            </a:pPr>
            <a:endParaRPr sz="700"/>
          </a:p>
        </p:txBody>
      </p:sp>
      <p:sp>
        <p:nvSpPr>
          <p:cNvPr id="9" name="Google Shape;259;p31">
            <a:extLst>
              <a:ext uri="{FF2B5EF4-FFF2-40B4-BE49-F238E27FC236}">
                <a16:creationId xmlns:a16="http://schemas.microsoft.com/office/drawing/2014/main" id="{64067D9D-5F06-48F2-92D0-B6A0F477EB42}"/>
              </a:ext>
            </a:extLst>
          </p:cNvPr>
          <p:cNvSpPr txBox="1"/>
          <p:nvPr/>
        </p:nvSpPr>
        <p:spPr>
          <a:xfrm>
            <a:off x="1997993" y="605619"/>
            <a:ext cx="6658200" cy="771748"/>
          </a:xfrm>
          <a:prstGeom prst="rect">
            <a:avLst/>
          </a:prstGeom>
          <a:noFill/>
          <a:ln>
            <a:noFill/>
          </a:ln>
        </p:spPr>
        <p:txBody>
          <a:bodyPr spcFirstLastPara="1" wrap="square" lIns="103250" tIns="103250" rIns="103250" bIns="103250" anchor="t" anchorCtr="0">
            <a:spAutoFit/>
          </a:bodyPr>
          <a:lstStyle/>
          <a:p>
            <a:pPr algn="r" rtl="1">
              <a:lnSpc>
                <a:spcPct val="120000"/>
              </a:lnSpc>
              <a:buClr>
                <a:srgbClr val="1A2C6F"/>
              </a:buClr>
              <a:buSzPts val="3800"/>
            </a:pPr>
            <a:r>
              <a:rPr lang="iw" sz="2000" b="1" dirty="0">
                <a:solidFill>
                  <a:srgbClr val="1A2C6F"/>
                </a:solidFill>
                <a:latin typeface="Assistant"/>
                <a:cs typeface="Assistant"/>
                <a:sym typeface="Noto Sans Hebrew ExtraBold"/>
              </a:rPr>
              <a:t>כיתות </a:t>
            </a:r>
            <a:r>
              <a:rPr lang="he-IL" sz="2000" b="1" dirty="0">
                <a:solidFill>
                  <a:srgbClr val="1A2C6F"/>
                </a:solidFill>
                <a:latin typeface="Assistant"/>
                <a:cs typeface="Assistant"/>
                <a:sym typeface="Noto Sans Hebrew ExtraBold"/>
              </a:rPr>
              <a:t>ד'</a:t>
            </a:r>
            <a:r>
              <a:rPr lang="iw" sz="2000" b="1" dirty="0">
                <a:solidFill>
                  <a:srgbClr val="1A2C6F"/>
                </a:solidFill>
                <a:latin typeface="Assistant"/>
                <a:cs typeface="Assistant"/>
                <a:sym typeface="Noto Sans Hebrew ExtraBold"/>
              </a:rPr>
              <a:t>-</a:t>
            </a:r>
            <a:r>
              <a:rPr lang="he-IL" sz="2000" b="1" dirty="0">
                <a:solidFill>
                  <a:srgbClr val="1A2C6F"/>
                </a:solidFill>
                <a:latin typeface="Assistant"/>
                <a:cs typeface="Assistant"/>
                <a:sym typeface="Noto Sans Hebrew ExtraBold"/>
              </a:rPr>
              <a:t> </a:t>
            </a:r>
            <a:r>
              <a:rPr lang="iw" sz="2000" b="1" dirty="0">
                <a:solidFill>
                  <a:srgbClr val="1A2C6F"/>
                </a:solidFill>
                <a:latin typeface="Assistant"/>
                <a:cs typeface="Assistant"/>
                <a:sym typeface="Noto Sans Hebrew ExtraBold"/>
              </a:rPr>
              <a:t> ו</a:t>
            </a:r>
            <a:r>
              <a:rPr lang="he-IL" sz="2000" b="1" dirty="0">
                <a:solidFill>
                  <a:srgbClr val="1A2C6F"/>
                </a:solidFill>
                <a:latin typeface="Assistant"/>
                <a:cs typeface="Assistant"/>
                <a:sym typeface="Noto Sans Hebrew ExtraBold"/>
              </a:rPr>
              <a:t>': "קיץ פלוס" </a:t>
            </a:r>
            <a:r>
              <a:rPr lang="iw" sz="2000" b="1" dirty="0">
                <a:solidFill>
                  <a:srgbClr val="1A2C6F"/>
                </a:solidFill>
                <a:latin typeface="Assistant"/>
                <a:cs typeface="Assistant"/>
                <a:sym typeface="Noto Sans Hebrew ExtraBold"/>
              </a:rPr>
              <a:t>תגבור לימודי בקבוצות קטנות</a:t>
            </a:r>
            <a:endParaRPr sz="2000" b="1" dirty="0">
              <a:solidFill>
                <a:srgbClr val="1A2C6F"/>
              </a:solidFill>
              <a:latin typeface="Assistant"/>
              <a:cs typeface="Assistant"/>
              <a:sym typeface="Noto Sans Hebrew ExtraBold"/>
            </a:endParaRPr>
          </a:p>
          <a:p>
            <a:pPr marL="0" lvl="0" indent="0" algn="r" rtl="1">
              <a:lnSpc>
                <a:spcPct val="90000"/>
              </a:lnSpc>
              <a:spcBef>
                <a:spcPts val="0"/>
              </a:spcBef>
              <a:spcAft>
                <a:spcPts val="0"/>
              </a:spcAft>
              <a:buNone/>
            </a:pPr>
            <a:endParaRPr sz="1200" dirty="0">
              <a:solidFill>
                <a:srgbClr val="4D47FA"/>
              </a:solidFill>
              <a:latin typeface="Noto Sans Hebrew"/>
              <a:ea typeface="Noto Sans Hebrew"/>
              <a:cs typeface="Noto Sans Hebrew"/>
              <a:sym typeface="Noto Sans Hebrew"/>
            </a:endParaRPr>
          </a:p>
        </p:txBody>
      </p:sp>
      <p:sp>
        <p:nvSpPr>
          <p:cNvPr id="11" name="תיבת טקסט 10">
            <a:extLst>
              <a:ext uri="{FF2B5EF4-FFF2-40B4-BE49-F238E27FC236}">
                <a16:creationId xmlns:a16="http://schemas.microsoft.com/office/drawing/2014/main" id="{260182E8-7C04-4A3F-BC3B-B1F767ACAC47}"/>
              </a:ext>
            </a:extLst>
          </p:cNvPr>
          <p:cNvSpPr txBox="1"/>
          <p:nvPr/>
        </p:nvSpPr>
        <p:spPr>
          <a:xfrm>
            <a:off x="2206487" y="1344922"/>
            <a:ext cx="6377433" cy="2634567"/>
          </a:xfrm>
          <a:prstGeom prst="rect">
            <a:avLst/>
          </a:prstGeom>
          <a:noFill/>
        </p:spPr>
        <p:txBody>
          <a:bodyPr wrap="square">
            <a:spAutoFit/>
          </a:bodyPr>
          <a:lstStyle/>
          <a:p>
            <a:pPr lvl="0" algn="r" rtl="1">
              <a:lnSpc>
                <a:spcPct val="115000"/>
              </a:lnSpc>
              <a:spcAft>
                <a:spcPts val="1000"/>
              </a:spcAft>
            </a:pPr>
            <a:r>
              <a:rPr lang="he-IL" sz="1800" dirty="0">
                <a:solidFill>
                  <a:srgbClr val="595959"/>
                </a:solidFill>
                <a:latin typeface="Calibri"/>
                <a:ea typeface="Calibri"/>
                <a:cs typeface="Calibri"/>
              </a:rPr>
              <a:t>הפעלת מודל למידה קבוצתי באמצעות שעות אפקטיביות של עובדי הוראה שיבחרו ללמד בתוכנית.</a:t>
            </a:r>
          </a:p>
          <a:p>
            <a:pPr algn="r" rtl="1">
              <a:lnSpc>
                <a:spcPct val="115000"/>
              </a:lnSpc>
              <a:spcAft>
                <a:spcPts val="1000"/>
              </a:spcAft>
            </a:pPr>
            <a:r>
              <a:rPr lang="he-IL" sz="1800" dirty="0">
                <a:solidFill>
                  <a:srgbClr val="595959"/>
                </a:solidFill>
                <a:latin typeface="Calibri"/>
                <a:ea typeface="Calibri"/>
                <a:cs typeface="Calibri"/>
              </a:rPr>
              <a:t>תגבור לימודי בתחומי הליבה, במקצועות: שפה, מתמטיקה ואנגלית, תוך חיזוק מיומנויות למידה וכשירות בינה מלאכותית.  </a:t>
            </a:r>
          </a:p>
          <a:p>
            <a:pPr lvl="0" algn="r" rtl="1">
              <a:lnSpc>
                <a:spcPct val="115000"/>
              </a:lnSpc>
              <a:spcAft>
                <a:spcPts val="1000"/>
              </a:spcAft>
            </a:pPr>
            <a:r>
              <a:rPr lang="he-IL" sz="1800" dirty="0">
                <a:solidFill>
                  <a:srgbClr val="595959"/>
                </a:solidFill>
                <a:latin typeface="Calibri"/>
                <a:ea typeface="Calibri"/>
                <a:cs typeface="Calibri"/>
              </a:rPr>
              <a:t>תלמיד יוכל להשתתף ביותר מקבוצה אחת, בהתאם לשיקול הדעת הפדגוגי של בית הספר.</a:t>
            </a:r>
          </a:p>
          <a:p>
            <a:pPr marL="0" lvl="0" indent="0" algn="r" rtl="1">
              <a:spcBef>
                <a:spcPts val="0"/>
              </a:spcBef>
              <a:spcAft>
                <a:spcPts val="0"/>
              </a:spcAft>
              <a:buNone/>
            </a:pPr>
            <a:endParaRPr lang="he-IL" sz="1600" b="1" dirty="0">
              <a:solidFill>
                <a:srgbClr val="073763"/>
              </a:solidFill>
              <a:latin typeface="Assistant" pitchFamily="2" charset="-79"/>
              <a:cs typeface="Assistant" pitchFamily="2" charset="-79"/>
            </a:endParaRPr>
          </a:p>
        </p:txBody>
      </p:sp>
    </p:spTree>
    <p:extLst>
      <p:ext uri="{BB962C8B-B14F-4D97-AF65-F5344CB8AC3E}">
        <p14:creationId xmlns:p14="http://schemas.microsoft.com/office/powerpoint/2010/main" val="44023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p33"/>
          <p:cNvSpPr/>
          <p:nvPr/>
        </p:nvSpPr>
        <p:spPr>
          <a:xfrm>
            <a:off x="558600" y="394350"/>
            <a:ext cx="8026800" cy="4335000"/>
          </a:xfrm>
          <a:prstGeom prst="roundRect">
            <a:avLst>
              <a:gd name="adj" fmla="val 2250"/>
            </a:avLst>
          </a:prstGeom>
          <a:gradFill>
            <a:gsLst>
              <a:gs pos="0">
                <a:srgbClr val="E8F1FF">
                  <a:alpha val="87970"/>
                </a:srgbClr>
              </a:gs>
              <a:gs pos="98000">
                <a:srgbClr val="FFFFFF">
                  <a:alpha val="87970"/>
                </a:srgbClr>
              </a:gs>
              <a:gs pos="100000">
                <a:srgbClr val="FFFFFF">
                  <a:alpha val="87970"/>
                </a:srgbClr>
              </a:gs>
            </a:gsLst>
            <a:lin ang="16198662" scaled="0"/>
          </a:gradFill>
          <a:ln w="8575" cap="flat" cmpd="sng">
            <a:solidFill>
              <a:srgbClr val="FFFFFF"/>
            </a:solidFill>
            <a:prstDash val="solid"/>
            <a:round/>
            <a:headEnd type="none" w="sm" len="sm"/>
            <a:tailEnd type="none" w="sm" len="sm"/>
          </a:ln>
        </p:spPr>
        <p:txBody>
          <a:bodyPr spcFirstLastPara="1" wrap="square" lIns="82100" tIns="82100" rIns="82100" bIns="82100" anchor="ctr" anchorCtr="0">
            <a:noAutofit/>
          </a:bodyPr>
          <a:lstStyle/>
          <a:p>
            <a:pPr marL="0" lvl="0" indent="0" algn="ctr" rtl="0">
              <a:spcBef>
                <a:spcPts val="0"/>
              </a:spcBef>
              <a:spcAft>
                <a:spcPts val="0"/>
              </a:spcAft>
              <a:buNone/>
            </a:pPr>
            <a:endParaRPr sz="1257" dirty="0">
              <a:latin typeface="Noto Sans Hebrew Medium"/>
              <a:ea typeface="Noto Sans Hebrew Medium"/>
              <a:cs typeface="Noto Sans Hebrew Medium"/>
              <a:sym typeface="Noto Sans Hebrew Medium"/>
            </a:endParaRPr>
          </a:p>
        </p:txBody>
      </p:sp>
      <p:sp>
        <p:nvSpPr>
          <p:cNvPr id="287" name="Google Shape;287;p33"/>
          <p:cNvSpPr txBox="1"/>
          <p:nvPr/>
        </p:nvSpPr>
        <p:spPr>
          <a:xfrm>
            <a:off x="6247745" y="541587"/>
            <a:ext cx="2434200" cy="516293"/>
          </a:xfrm>
          <a:prstGeom prst="rect">
            <a:avLst/>
          </a:prstGeom>
          <a:noFill/>
          <a:ln>
            <a:noFill/>
          </a:ln>
        </p:spPr>
        <p:txBody>
          <a:bodyPr spcFirstLastPara="1" wrap="square" lIns="103250" tIns="103250" rIns="103250" bIns="103250" anchor="t" anchorCtr="0">
            <a:spAutoFit/>
          </a:bodyPr>
          <a:lstStyle/>
          <a:p>
            <a:pPr marL="0" lvl="0" indent="0" algn="r" rtl="1">
              <a:spcBef>
                <a:spcPts val="0"/>
              </a:spcBef>
              <a:spcAft>
                <a:spcPts val="0"/>
              </a:spcAft>
              <a:buNone/>
            </a:pPr>
            <a:r>
              <a:rPr lang="iw" sz="2000" b="1" dirty="0">
                <a:solidFill>
                  <a:srgbClr val="1A2C6F"/>
                </a:solidFill>
                <a:latin typeface="Assistant"/>
                <a:cs typeface="Assistant"/>
                <a:sym typeface="Noto Sans Hebrew ExtraBold"/>
              </a:rPr>
              <a:t>מטרות המכינה</a:t>
            </a:r>
            <a:r>
              <a:rPr lang="he-IL" sz="2000" b="1" dirty="0">
                <a:solidFill>
                  <a:srgbClr val="1A2C6F"/>
                </a:solidFill>
                <a:latin typeface="Assistant"/>
                <a:cs typeface="Assistant"/>
                <a:sym typeface="Noto Sans Hebrew ExtraBold"/>
              </a:rPr>
              <a:t>:</a:t>
            </a:r>
            <a:r>
              <a:rPr lang="iw" sz="2000" b="1" dirty="0">
                <a:solidFill>
                  <a:srgbClr val="1A2C6F"/>
                </a:solidFill>
                <a:latin typeface="Assistant"/>
                <a:cs typeface="Assistant"/>
                <a:sym typeface="Noto Sans Hebrew ExtraBold"/>
              </a:rPr>
              <a:t> </a:t>
            </a:r>
            <a:endParaRPr sz="2000" b="1" dirty="0">
              <a:solidFill>
                <a:srgbClr val="1A2C6F"/>
              </a:solidFill>
              <a:latin typeface="Assistant"/>
              <a:cs typeface="Assistant"/>
              <a:sym typeface="Noto Sans Hebrew ExtraBold"/>
            </a:endParaRPr>
          </a:p>
        </p:txBody>
      </p:sp>
      <p:sp>
        <p:nvSpPr>
          <p:cNvPr id="290" name="Google Shape;290;p33"/>
          <p:cNvSpPr txBox="1"/>
          <p:nvPr/>
        </p:nvSpPr>
        <p:spPr>
          <a:xfrm>
            <a:off x="375845" y="917121"/>
            <a:ext cx="8026800" cy="1938962"/>
          </a:xfrm>
          <a:prstGeom prst="rect">
            <a:avLst/>
          </a:prstGeom>
          <a:noFill/>
          <a:ln>
            <a:noFill/>
          </a:ln>
        </p:spPr>
        <p:txBody>
          <a:bodyPr spcFirstLastPara="1" wrap="square" lIns="91425" tIns="91425" rIns="91425" bIns="91425" anchor="t" anchorCtr="0">
            <a:spAutoFit/>
          </a:bodyPr>
          <a:lstStyle/>
          <a:p>
            <a:pPr marL="457200" lvl="0" indent="-317500" algn="r" rtl="1">
              <a:lnSpc>
                <a:spcPct val="150000"/>
              </a:lnSpc>
              <a:spcBef>
                <a:spcPts val="0"/>
              </a:spcBef>
              <a:spcAft>
                <a:spcPts val="0"/>
              </a:spcAft>
              <a:buClr>
                <a:schemeClr val="dk1"/>
              </a:buClr>
              <a:buSzPts val="1400"/>
              <a:buFont typeface="Noto Sans Hebrew"/>
              <a:buAutoNum type="arabicPeriod"/>
            </a:pPr>
            <a:r>
              <a:rPr lang="he-IL" dirty="0">
                <a:solidFill>
                  <a:schemeClr val="dk1"/>
                </a:solidFill>
                <a:latin typeface="Noto Sans Hebrew"/>
                <a:ea typeface="Noto Sans Hebrew"/>
                <a:cs typeface="Noto Sans Hebrew"/>
                <a:sym typeface="Noto Sans Hebrew"/>
              </a:rPr>
              <a:t>קידום מוטיבציה לשימוש תלמידים בבינה מלאכותית</a:t>
            </a:r>
            <a:endParaRPr dirty="0">
              <a:solidFill>
                <a:schemeClr val="dk1"/>
              </a:solidFill>
              <a:latin typeface="Noto Sans Hebrew"/>
              <a:ea typeface="Noto Sans Hebrew"/>
              <a:cs typeface="Noto Sans Hebrew"/>
              <a:sym typeface="Noto Sans Hebrew"/>
            </a:endParaRPr>
          </a:p>
          <a:p>
            <a:pPr marL="457200" lvl="0" indent="-317500" algn="r" rtl="1">
              <a:lnSpc>
                <a:spcPct val="150000"/>
              </a:lnSpc>
              <a:spcBef>
                <a:spcPts val="0"/>
              </a:spcBef>
              <a:spcAft>
                <a:spcPts val="0"/>
              </a:spcAft>
              <a:buClr>
                <a:schemeClr val="dk1"/>
              </a:buClr>
              <a:buSzPts val="1400"/>
              <a:buFont typeface="Noto Sans Hebrew"/>
              <a:buAutoNum type="arabicPeriod"/>
            </a:pPr>
            <a:r>
              <a:rPr lang="iw" dirty="0">
                <a:solidFill>
                  <a:schemeClr val="dk1"/>
                </a:solidFill>
                <a:latin typeface="Noto Sans Hebrew"/>
                <a:ea typeface="Noto Sans Hebrew"/>
                <a:cs typeface="Noto Sans Hebrew"/>
                <a:sym typeface="Noto Sans Hebrew"/>
              </a:rPr>
              <a:t>קידום </a:t>
            </a:r>
            <a:r>
              <a:rPr lang="iw" b="1" dirty="0">
                <a:solidFill>
                  <a:schemeClr val="dk1"/>
                </a:solidFill>
                <a:latin typeface="Noto Sans Hebrew"/>
                <a:ea typeface="Noto Sans Hebrew"/>
                <a:cs typeface="Noto Sans Hebrew"/>
                <a:sym typeface="Noto Sans Hebrew"/>
              </a:rPr>
              <a:t>כשירות בינה מלאכותית</a:t>
            </a:r>
            <a:r>
              <a:rPr lang="iw" dirty="0">
                <a:solidFill>
                  <a:schemeClr val="dk1"/>
                </a:solidFill>
                <a:latin typeface="Noto Sans Hebrew"/>
                <a:ea typeface="Noto Sans Hebrew"/>
                <a:cs typeface="Noto Sans Hebrew"/>
                <a:sym typeface="Noto Sans Hebrew"/>
              </a:rPr>
              <a:t> של הצוות החינוכי והתלמידים (ממשתמשים ליוצרים) </a:t>
            </a:r>
            <a:endParaRPr dirty="0">
              <a:solidFill>
                <a:schemeClr val="dk1"/>
              </a:solidFill>
              <a:latin typeface="Noto Sans Hebrew"/>
              <a:ea typeface="Noto Sans Hebrew"/>
              <a:cs typeface="Noto Sans Hebrew"/>
              <a:sym typeface="Noto Sans Hebrew"/>
            </a:endParaRPr>
          </a:p>
          <a:p>
            <a:pPr marL="457200" lvl="0" indent="-317500" algn="r" rtl="1">
              <a:lnSpc>
                <a:spcPct val="150000"/>
              </a:lnSpc>
              <a:spcBef>
                <a:spcPts val="0"/>
              </a:spcBef>
              <a:spcAft>
                <a:spcPts val="0"/>
              </a:spcAft>
              <a:buClr>
                <a:schemeClr val="dk1"/>
              </a:buClr>
              <a:buSzPts val="1400"/>
              <a:buFont typeface="Noto Sans Hebrew"/>
              <a:buAutoNum type="arabicPeriod"/>
            </a:pPr>
            <a:r>
              <a:rPr lang="iw" b="1" dirty="0">
                <a:solidFill>
                  <a:schemeClr val="dk1"/>
                </a:solidFill>
                <a:latin typeface="Noto Sans Hebrew"/>
                <a:ea typeface="Noto Sans Hebrew"/>
                <a:cs typeface="Noto Sans Hebrew"/>
                <a:sym typeface="Noto Sans Hebrew"/>
              </a:rPr>
              <a:t>השלמת פערים </a:t>
            </a:r>
            <a:r>
              <a:rPr lang="iw" dirty="0">
                <a:solidFill>
                  <a:schemeClr val="dk1"/>
                </a:solidFill>
                <a:latin typeface="Noto Sans Hebrew"/>
                <a:ea typeface="Noto Sans Hebrew"/>
                <a:cs typeface="Noto Sans Hebrew"/>
                <a:sym typeface="Noto Sans Hebrew"/>
              </a:rPr>
              <a:t>במדעים ומתמטיקה ו</a:t>
            </a:r>
            <a:r>
              <a:rPr lang="iw" b="1" dirty="0">
                <a:solidFill>
                  <a:schemeClr val="dk1"/>
                </a:solidFill>
                <a:latin typeface="Noto Sans Hebrew"/>
                <a:ea typeface="Noto Sans Hebrew"/>
                <a:cs typeface="Noto Sans Hebrew"/>
                <a:sym typeface="Noto Sans Hebrew"/>
              </a:rPr>
              <a:t>מוכנות לשילוב כשירות בינה מלאכותית</a:t>
            </a:r>
            <a:r>
              <a:rPr lang="iw" dirty="0">
                <a:solidFill>
                  <a:schemeClr val="dk1"/>
                </a:solidFill>
                <a:latin typeface="Noto Sans Hebrew"/>
                <a:ea typeface="Noto Sans Hebrew"/>
                <a:cs typeface="Noto Sans Hebrew"/>
                <a:sym typeface="Noto Sans Hebrew"/>
              </a:rPr>
              <a:t> במקצועות המדעיים</a:t>
            </a:r>
            <a:endParaRPr dirty="0">
              <a:solidFill>
                <a:schemeClr val="dk1"/>
              </a:solidFill>
              <a:latin typeface="Noto Sans Hebrew"/>
              <a:ea typeface="Noto Sans Hebrew"/>
              <a:cs typeface="Noto Sans Hebrew"/>
              <a:sym typeface="Noto Sans Hebrew"/>
            </a:endParaRPr>
          </a:p>
          <a:p>
            <a:pPr marL="457200" lvl="0" indent="0" algn="r" rtl="1">
              <a:lnSpc>
                <a:spcPct val="150000"/>
              </a:lnSpc>
              <a:spcBef>
                <a:spcPts val="1800"/>
              </a:spcBef>
              <a:spcAft>
                <a:spcPts val="1800"/>
              </a:spcAft>
              <a:buNone/>
            </a:pPr>
            <a:endParaRPr dirty="0">
              <a:solidFill>
                <a:schemeClr val="dk1"/>
              </a:solidFill>
              <a:latin typeface="Noto Sans Hebrew"/>
              <a:ea typeface="Noto Sans Hebrew"/>
              <a:cs typeface="Noto Sans Hebrew"/>
              <a:sym typeface="Noto Sans Hebrew"/>
            </a:endParaRPr>
          </a:p>
        </p:txBody>
      </p:sp>
      <p:grpSp>
        <p:nvGrpSpPr>
          <p:cNvPr id="291" name="Google Shape;291;p33"/>
          <p:cNvGrpSpPr/>
          <p:nvPr/>
        </p:nvGrpSpPr>
        <p:grpSpPr>
          <a:xfrm>
            <a:off x="0" y="4698900"/>
            <a:ext cx="9144000" cy="444600"/>
            <a:chOff x="50" y="4704825"/>
            <a:chExt cx="9144000" cy="444600"/>
          </a:xfrm>
        </p:grpSpPr>
        <p:sp>
          <p:nvSpPr>
            <p:cNvPr id="292" name="Google Shape;292;p33"/>
            <p:cNvSpPr/>
            <p:nvPr/>
          </p:nvSpPr>
          <p:spPr>
            <a:xfrm>
              <a:off x="50" y="4704825"/>
              <a:ext cx="9144000" cy="444600"/>
            </a:xfrm>
            <a:prstGeom prst="rect">
              <a:avLst/>
            </a:prstGeom>
            <a:solidFill>
              <a:srgbClr val="FFFFFF"/>
            </a:solidFill>
            <a:ln>
              <a:noFill/>
            </a:ln>
            <a:effectLst>
              <a:outerShdw blurRad="142875" dist="1905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oto Sans Hebrew"/>
                <a:ea typeface="Noto Sans Hebrew"/>
                <a:cs typeface="Noto Sans Hebrew"/>
                <a:sym typeface="Noto Sans Hebrew"/>
              </a:endParaRPr>
            </a:p>
          </p:txBody>
        </p:sp>
        <p:sp>
          <p:nvSpPr>
            <p:cNvPr id="293" name="Google Shape;293;p33"/>
            <p:cNvSpPr/>
            <p:nvPr/>
          </p:nvSpPr>
          <p:spPr>
            <a:xfrm>
              <a:off x="7553550" y="4824225"/>
              <a:ext cx="1407600" cy="177300"/>
            </a:xfrm>
            <a:prstGeom prst="roundRect">
              <a:avLst>
                <a:gd name="adj" fmla="val 50000"/>
              </a:avLst>
            </a:prstGeom>
            <a:noFill/>
            <a:ln w="9525"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iw" sz="800">
                  <a:solidFill>
                    <a:srgbClr val="00338D"/>
                  </a:solidFill>
                  <a:latin typeface="Noto Sans Hebrew SemiBold"/>
                  <a:ea typeface="Noto Sans Hebrew SemiBold"/>
                  <a:cs typeface="Noto Sans Hebrew SemiBold"/>
                  <a:sym typeface="Noto Sans Hebrew SemiBold"/>
                </a:rPr>
                <a:t>מינהל חדשנות וטכנולוגיה</a:t>
              </a:r>
              <a:endParaRPr>
                <a:latin typeface="Noto Sans Hebrew"/>
                <a:ea typeface="Noto Sans Hebrew"/>
                <a:cs typeface="Noto Sans Hebrew"/>
                <a:sym typeface="Noto Sans Hebrew"/>
              </a:endParaRPr>
            </a:p>
          </p:txBody>
        </p:sp>
        <p:sp>
          <p:nvSpPr>
            <p:cNvPr id="294" name="Google Shape;294;p33"/>
            <p:cNvSpPr txBox="1"/>
            <p:nvPr/>
          </p:nvSpPr>
          <p:spPr>
            <a:xfrm>
              <a:off x="6570800" y="4758975"/>
              <a:ext cx="1041300" cy="3078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endParaRPr sz="800">
                <a:solidFill>
                  <a:srgbClr val="00338D"/>
                </a:solidFill>
                <a:latin typeface="Noto Sans Hebrew"/>
                <a:ea typeface="Noto Sans Hebrew"/>
                <a:cs typeface="Noto Sans Hebrew"/>
                <a:sym typeface="Noto Sans Hebrew"/>
              </a:endParaRPr>
            </a:p>
          </p:txBody>
        </p:sp>
      </p:grpSp>
      <p:sp>
        <p:nvSpPr>
          <p:cNvPr id="12" name="Google Shape;259;p31">
            <a:extLst>
              <a:ext uri="{FF2B5EF4-FFF2-40B4-BE49-F238E27FC236}">
                <a16:creationId xmlns:a16="http://schemas.microsoft.com/office/drawing/2014/main" id="{B02D33F4-3C34-43AA-B1CB-3996C7F99F1B}"/>
              </a:ext>
            </a:extLst>
          </p:cNvPr>
          <p:cNvSpPr txBox="1"/>
          <p:nvPr/>
        </p:nvSpPr>
        <p:spPr>
          <a:xfrm>
            <a:off x="2066606" y="67477"/>
            <a:ext cx="6658200" cy="577848"/>
          </a:xfrm>
          <a:prstGeom prst="rect">
            <a:avLst/>
          </a:prstGeom>
          <a:noFill/>
          <a:ln>
            <a:noFill/>
          </a:ln>
        </p:spPr>
        <p:txBody>
          <a:bodyPr spcFirstLastPara="1" wrap="square" lIns="103250" tIns="103250" rIns="103250" bIns="103250" anchor="t" anchorCtr="0">
            <a:spAutoFit/>
          </a:bodyPr>
          <a:lstStyle/>
          <a:p>
            <a:pPr algn="r" rtl="1">
              <a:lnSpc>
                <a:spcPct val="120000"/>
              </a:lnSpc>
              <a:buClr>
                <a:srgbClr val="1A2C6F"/>
              </a:buClr>
              <a:buSzPts val="3800"/>
            </a:pPr>
            <a:r>
              <a:rPr lang="iw" sz="2000" b="1" dirty="0">
                <a:solidFill>
                  <a:srgbClr val="1A2C6F"/>
                </a:solidFill>
                <a:latin typeface="Assistant"/>
                <a:cs typeface="Assistant"/>
                <a:sym typeface="Noto Sans Hebrew ExtraBold"/>
              </a:rPr>
              <a:t>כיתות </a:t>
            </a:r>
            <a:r>
              <a:rPr lang="he-IL" sz="2000" b="1" dirty="0">
                <a:solidFill>
                  <a:srgbClr val="1A2C6F"/>
                </a:solidFill>
                <a:latin typeface="Assistant"/>
                <a:cs typeface="Assistant"/>
                <a:sym typeface="Noto Sans Hebrew ExtraBold"/>
              </a:rPr>
              <a:t>ז</a:t>
            </a:r>
            <a:r>
              <a:rPr lang="iw" sz="2000" b="1" dirty="0">
                <a:solidFill>
                  <a:srgbClr val="1A2C6F"/>
                </a:solidFill>
                <a:latin typeface="Assistant"/>
                <a:cs typeface="Assistant"/>
                <a:sym typeface="Noto Sans Hebrew ExtraBold"/>
              </a:rPr>
              <a:t>'-</a:t>
            </a:r>
            <a:r>
              <a:rPr lang="he-IL" sz="2000" b="1" dirty="0">
                <a:solidFill>
                  <a:srgbClr val="1A2C6F"/>
                </a:solidFill>
                <a:latin typeface="Assistant"/>
                <a:cs typeface="Assistant"/>
                <a:sym typeface="Noto Sans Hebrew ExtraBold"/>
              </a:rPr>
              <a:t>ט': מכינת קיץ</a:t>
            </a:r>
            <a:endParaRPr sz="1200" dirty="0">
              <a:solidFill>
                <a:srgbClr val="4D47FA"/>
              </a:solidFill>
              <a:latin typeface="Noto Sans Hebrew"/>
              <a:ea typeface="Noto Sans Hebrew"/>
              <a:cs typeface="Noto Sans Hebrew"/>
              <a:sym typeface="Noto Sans Hebrew"/>
            </a:endParaRPr>
          </a:p>
        </p:txBody>
      </p:sp>
      <p:pic>
        <p:nvPicPr>
          <p:cNvPr id="3" name="תמונה 2">
            <a:extLst>
              <a:ext uri="{FF2B5EF4-FFF2-40B4-BE49-F238E27FC236}">
                <a16:creationId xmlns:a16="http://schemas.microsoft.com/office/drawing/2014/main" id="{C0008E0A-0578-4E46-A9ED-14AF5A07B6C4}"/>
              </a:ext>
            </a:extLst>
          </p:cNvPr>
          <p:cNvPicPr>
            <a:picLocks noChangeAspect="1"/>
          </p:cNvPicPr>
          <p:nvPr/>
        </p:nvPicPr>
        <p:blipFill rotWithShape="1">
          <a:blip r:embed="rId3"/>
          <a:srcRect l="4145" t="10420" r="666" b="2478"/>
          <a:stretch/>
        </p:blipFill>
        <p:spPr>
          <a:xfrm>
            <a:off x="3342949" y="2633004"/>
            <a:ext cx="4735176" cy="19024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p:nvPr/>
        </p:nvSpPr>
        <p:spPr>
          <a:xfrm>
            <a:off x="1" y="4385940"/>
            <a:ext cx="9144000" cy="356100"/>
          </a:xfrm>
          <a:prstGeom prst="rect">
            <a:avLst/>
          </a:prstGeom>
          <a:solidFill>
            <a:srgbClr val="D8D8D8"/>
          </a:solidFill>
          <a:ln>
            <a:noFill/>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172" name="Google Shape;172;p27"/>
          <p:cNvSpPr/>
          <p:nvPr/>
        </p:nvSpPr>
        <p:spPr>
          <a:xfrm>
            <a:off x="0" y="4624769"/>
            <a:ext cx="9144000" cy="470700"/>
          </a:xfrm>
          <a:prstGeom prst="rect">
            <a:avLst/>
          </a:prstGeom>
          <a:solidFill>
            <a:srgbClr val="1A2C6F"/>
          </a:solidFill>
          <a:ln w="6350" cap="flat" cmpd="sng">
            <a:solidFill>
              <a:srgbClr val="1C3052"/>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1">
              <a:spcBef>
                <a:spcPts val="0"/>
              </a:spcBef>
              <a:spcAft>
                <a:spcPts val="0"/>
              </a:spcAft>
              <a:buNone/>
            </a:pPr>
            <a:endParaRPr sz="1400">
              <a:solidFill>
                <a:srgbClr val="FFFFFF"/>
              </a:solidFill>
              <a:latin typeface="Calibri"/>
              <a:ea typeface="Calibri"/>
              <a:cs typeface="Calibri"/>
              <a:sym typeface="Calibri"/>
            </a:endParaRPr>
          </a:p>
        </p:txBody>
      </p:sp>
      <p:sp>
        <p:nvSpPr>
          <p:cNvPr id="173" name="Google Shape;173;p27"/>
          <p:cNvSpPr txBox="1"/>
          <p:nvPr/>
        </p:nvSpPr>
        <p:spPr>
          <a:xfrm>
            <a:off x="3583093" y="-207067"/>
            <a:ext cx="5236688" cy="994200"/>
          </a:xfrm>
          <a:prstGeom prst="rect">
            <a:avLst/>
          </a:prstGeom>
          <a:noFill/>
          <a:ln>
            <a:noFill/>
          </a:ln>
        </p:spPr>
        <p:txBody>
          <a:bodyPr spcFirstLastPara="1" wrap="square" lIns="68575" tIns="34300" rIns="68575" bIns="34300" anchor="ctr" anchorCtr="0">
            <a:noAutofit/>
          </a:bodyPr>
          <a:lstStyle/>
          <a:p>
            <a:pPr marL="0" marR="0" lvl="0" indent="0" algn="r" rtl="1">
              <a:lnSpc>
                <a:spcPct val="120000"/>
              </a:lnSpc>
              <a:spcBef>
                <a:spcPts val="0"/>
              </a:spcBef>
              <a:spcAft>
                <a:spcPts val="0"/>
              </a:spcAft>
              <a:buClr>
                <a:srgbClr val="1A2C6F"/>
              </a:buClr>
              <a:buSzPts val="3800"/>
              <a:buFont typeface="Assistant"/>
              <a:buNone/>
            </a:pPr>
            <a:r>
              <a:rPr lang="he-IL" sz="3200" b="1" dirty="0">
                <a:solidFill>
                  <a:srgbClr val="1A2C6F"/>
                </a:solidFill>
                <a:latin typeface="Assistant"/>
                <a:ea typeface="Assistant"/>
                <a:cs typeface="Assistant"/>
                <a:sym typeface="Assistant"/>
              </a:rPr>
              <a:t>עלות התוכנית </a:t>
            </a:r>
            <a:endParaRPr sz="3200" dirty="0">
              <a:solidFill>
                <a:srgbClr val="1A2C6F"/>
              </a:solidFill>
              <a:latin typeface="Assistant"/>
              <a:ea typeface="Assistant"/>
              <a:cs typeface="Assistant"/>
              <a:sym typeface="Assistant"/>
            </a:endParaRPr>
          </a:p>
        </p:txBody>
      </p:sp>
      <p:sp>
        <p:nvSpPr>
          <p:cNvPr id="174" name="Google Shape;174;p27"/>
          <p:cNvSpPr/>
          <p:nvPr/>
        </p:nvSpPr>
        <p:spPr>
          <a:xfrm rot="5400000" flipH="1">
            <a:off x="186392" y="4203152"/>
            <a:ext cx="764540" cy="312839"/>
          </a:xfrm>
          <a:custGeom>
            <a:avLst/>
            <a:gdLst/>
            <a:ahLst/>
            <a:cxnLst/>
            <a:rect l="l" t="t" r="r" b="b"/>
            <a:pathLst>
              <a:path w="1016000" h="408940" extrusionOk="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1E3D58"/>
          </a:solidFill>
          <a:ln>
            <a:noFill/>
          </a:ln>
        </p:spPr>
        <p:txBody>
          <a:bodyPr spcFirstLastPara="1" wrap="square" lIns="45725" tIns="22850" rIns="45725" bIns="22850" anchor="t" anchorCtr="0">
            <a:noAutofit/>
          </a:bodyPr>
          <a:lstStyle/>
          <a:p>
            <a:pPr marL="0" marR="0" lvl="0" indent="0" algn="r" rtl="1">
              <a:spcBef>
                <a:spcPts val="0"/>
              </a:spcBef>
              <a:spcAft>
                <a:spcPts val="0"/>
              </a:spcAft>
              <a:buNone/>
            </a:pPr>
            <a:endParaRPr sz="1400">
              <a:solidFill>
                <a:srgbClr val="000000"/>
              </a:solidFill>
              <a:latin typeface="Calibri"/>
              <a:ea typeface="Calibri"/>
              <a:cs typeface="Calibri"/>
              <a:sym typeface="Calibri"/>
            </a:endParaRPr>
          </a:p>
        </p:txBody>
      </p:sp>
      <p:sp>
        <p:nvSpPr>
          <p:cNvPr id="175" name="Google Shape;175;p27"/>
          <p:cNvSpPr txBox="1"/>
          <p:nvPr/>
        </p:nvSpPr>
        <p:spPr>
          <a:xfrm>
            <a:off x="4008534" y="3639954"/>
            <a:ext cx="1618500" cy="153900"/>
          </a:xfrm>
          <a:prstGeom prst="rect">
            <a:avLst/>
          </a:prstGeom>
          <a:noFill/>
          <a:ln>
            <a:noFill/>
          </a:ln>
        </p:spPr>
        <p:txBody>
          <a:bodyPr spcFirstLastPara="1" wrap="square" lIns="45725" tIns="22850" rIns="45725" bIns="22850" anchor="t" anchorCtr="0">
            <a:spAutoFit/>
          </a:bodyPr>
          <a:lstStyle/>
          <a:p>
            <a:pPr marL="0" marR="0" lvl="0" indent="0" algn="ctr" rtl="1">
              <a:spcBef>
                <a:spcPts val="0"/>
              </a:spcBef>
              <a:spcAft>
                <a:spcPts val="0"/>
              </a:spcAft>
              <a:buNone/>
            </a:pPr>
            <a:endParaRPr sz="700"/>
          </a:p>
        </p:txBody>
      </p:sp>
      <p:graphicFrame>
        <p:nvGraphicFramePr>
          <p:cNvPr id="7" name="טבלה 6">
            <a:extLst>
              <a:ext uri="{FF2B5EF4-FFF2-40B4-BE49-F238E27FC236}">
                <a16:creationId xmlns:a16="http://schemas.microsoft.com/office/drawing/2014/main" id="{0AB7E6EC-3B2D-447F-ACD5-17D873328AA0}"/>
              </a:ext>
            </a:extLst>
          </p:cNvPr>
          <p:cNvGraphicFramePr>
            <a:graphicFrameLocks noGrp="1"/>
          </p:cNvGraphicFramePr>
          <p:nvPr>
            <p:extLst>
              <p:ext uri="{D42A27DB-BD31-4B8C-83A1-F6EECF244321}">
                <p14:modId xmlns:p14="http://schemas.microsoft.com/office/powerpoint/2010/main" val="2261978836"/>
              </p:ext>
            </p:extLst>
          </p:nvPr>
        </p:nvGraphicFramePr>
        <p:xfrm>
          <a:off x="718909" y="787133"/>
          <a:ext cx="7950200" cy="2752725"/>
        </p:xfrm>
        <a:graphic>
          <a:graphicData uri="http://schemas.openxmlformats.org/drawingml/2006/table">
            <a:tbl>
              <a:tblPr rtl="1"/>
              <a:tblGrid>
                <a:gridCol w="1435100">
                  <a:extLst>
                    <a:ext uri="{9D8B030D-6E8A-4147-A177-3AD203B41FA5}">
                      <a16:colId xmlns:a16="http://schemas.microsoft.com/office/drawing/2014/main" val="2797144177"/>
                    </a:ext>
                  </a:extLst>
                </a:gridCol>
                <a:gridCol w="3175000">
                  <a:extLst>
                    <a:ext uri="{9D8B030D-6E8A-4147-A177-3AD203B41FA5}">
                      <a16:colId xmlns:a16="http://schemas.microsoft.com/office/drawing/2014/main" val="2838024830"/>
                    </a:ext>
                  </a:extLst>
                </a:gridCol>
                <a:gridCol w="1485900">
                  <a:extLst>
                    <a:ext uri="{9D8B030D-6E8A-4147-A177-3AD203B41FA5}">
                      <a16:colId xmlns:a16="http://schemas.microsoft.com/office/drawing/2014/main" val="594751545"/>
                    </a:ext>
                  </a:extLst>
                </a:gridCol>
                <a:gridCol w="1854200">
                  <a:extLst>
                    <a:ext uri="{9D8B030D-6E8A-4147-A177-3AD203B41FA5}">
                      <a16:colId xmlns:a16="http://schemas.microsoft.com/office/drawing/2014/main" val="1130798733"/>
                    </a:ext>
                  </a:extLst>
                </a:gridCol>
              </a:tblGrid>
              <a:tr h="247650">
                <a:tc>
                  <a:txBody>
                    <a:bodyPr/>
                    <a:lstStyle/>
                    <a:p>
                      <a:pPr algn="ctr" rtl="0" fontAlgn="ctr"/>
                      <a:r>
                        <a:rPr lang="he-IL" sz="1400" b="1" i="0" u="none" strike="noStrike" dirty="0">
                          <a:solidFill>
                            <a:srgbClr val="0D5BDC"/>
                          </a:solidFill>
                          <a:effectLst/>
                          <a:latin typeface="Calibri" panose="020F0502020204030204" pitchFamily="34" charset="0"/>
                        </a:rPr>
                        <a:t>שכבת היעד</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6D6"/>
                    </a:solidFill>
                  </a:tcPr>
                </a:tc>
                <a:tc>
                  <a:txBody>
                    <a:bodyPr/>
                    <a:lstStyle/>
                    <a:p>
                      <a:pPr algn="ctr" rtl="0" fontAlgn="ctr"/>
                      <a:r>
                        <a:rPr lang="he-IL" sz="1400" b="1" i="0" u="none" strike="noStrike">
                          <a:solidFill>
                            <a:srgbClr val="0D5BDC"/>
                          </a:solidFill>
                          <a:effectLst/>
                          <a:latin typeface="Calibri" panose="020F0502020204030204" pitchFamily="34" charset="0"/>
                        </a:rPr>
                        <a:t>דגשים ומתכונת ההפעלה</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6D6"/>
                    </a:solidFill>
                  </a:tcPr>
                </a:tc>
                <a:tc>
                  <a:txBody>
                    <a:bodyPr/>
                    <a:lstStyle/>
                    <a:p>
                      <a:pPr algn="ctr" rtl="0" fontAlgn="ctr"/>
                      <a:r>
                        <a:rPr lang="he-IL" sz="1400" b="1" i="0" u="none" strike="noStrike">
                          <a:solidFill>
                            <a:srgbClr val="0D5BDC"/>
                          </a:solidFill>
                          <a:effectLst/>
                          <a:latin typeface="Calibri" panose="020F0502020204030204" pitchFamily="34" charset="0"/>
                        </a:rPr>
                        <a:t>סה"כ עלות במלש"ח</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6D6"/>
                    </a:solidFill>
                  </a:tcPr>
                </a:tc>
                <a:tc>
                  <a:txBody>
                    <a:bodyPr/>
                    <a:lstStyle/>
                    <a:p>
                      <a:pPr algn="ctr" rtl="1" fontAlgn="ctr"/>
                      <a:r>
                        <a:rPr lang="he-IL" sz="1400" b="1" i="0" u="none" strike="noStrike">
                          <a:solidFill>
                            <a:srgbClr val="0D5BDC"/>
                          </a:solidFill>
                          <a:effectLst/>
                          <a:latin typeface="Calibri" panose="020F0502020204030204" pitchFamily="34" charset="0"/>
                        </a:rPr>
                        <a:t>הערה</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6D6"/>
                    </a:solidFill>
                  </a:tcPr>
                </a:tc>
                <a:extLst>
                  <a:ext uri="{0D108BD9-81ED-4DB2-BD59-A6C34878D82A}">
                    <a16:rowId xmlns:a16="http://schemas.microsoft.com/office/drawing/2014/main" val="2545388675"/>
                  </a:ext>
                </a:extLst>
              </a:tr>
              <a:tr h="200025">
                <a:tc>
                  <a:txBody>
                    <a:bodyPr/>
                    <a:lstStyle/>
                    <a:p>
                      <a:pPr algn="r" rtl="1" fontAlgn="b"/>
                      <a:r>
                        <a:rPr lang="he-IL"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בית הספר של החופש הגדול</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
                      <a:r>
                        <a:rPr lang="he-IL"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בית הספר של החופש הגדול עד 21.7.2026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he-IL"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he-IL"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578669"/>
                  </a:ext>
                </a:extLst>
              </a:tr>
              <a:tr h="409575">
                <a:tc>
                  <a:txBody>
                    <a:bodyPr/>
                    <a:lstStyle/>
                    <a:p>
                      <a:pPr algn="ctr" rtl="1" fontAlgn="ctr"/>
                      <a:r>
                        <a:rPr lang="he-IL"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גני ילדים ועד כיתה 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ctr"/>
                      <a:r>
                        <a:rPr lang="he-I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מודל בתי הספר של החופש הגדול, הפעלה עד 31.7.2026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he-I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he-IL"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486406"/>
                  </a:ext>
                </a:extLst>
              </a:tr>
              <a:tr h="1009650">
                <a:tc>
                  <a:txBody>
                    <a:bodyPr/>
                    <a:lstStyle/>
                    <a:p>
                      <a:pPr algn="ctr" rtl="1" fontAlgn="ctr"/>
                      <a:r>
                        <a:rPr lang="he-IL"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כיתות ד'-ו'</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ctr"/>
                      <a:r>
                        <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הפעלת מודל למידה קבוצתי באמצעות שעות אפקטיביות של עובדי הוראה, שיופעלו בבתי הספר של החופש הגדול. מפתח ההקצאה הוא של כ-5 שעות אישיות לכל </a:t>
                      </a:r>
                      <a:r>
                        <a:rPr lang="he-I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תלמיד (אפשרות להכפלת ההקצאה באמצעות יצירת קבוצות למידה)</a:t>
                      </a:r>
                      <a:endPar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he-I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he-I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409992"/>
                  </a:ext>
                </a:extLst>
              </a:tr>
              <a:tr h="676275">
                <a:tc>
                  <a:txBody>
                    <a:bodyPr/>
                    <a:lstStyle/>
                    <a:p>
                      <a:pPr algn="ctr" rtl="1" fontAlgn="ctr"/>
                      <a:r>
                        <a:rPr lang="he-IL"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כיתות ז'-ט'</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ctr"/>
                      <a:r>
                        <a:rPr lang="he-IL"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מכינת קיץ בבינה מלאכותית וצמצום פערים במתמטיקה מדעים ואנגלית. הפעלה עד ה30.06.2026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he-I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ctr"/>
                      <a:r>
                        <a:rPr lang="he-I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כולל סיור / טיול חוויתי אחד, כולל 4 ימי בוטקמפ בדגש על כלי </a:t>
                      </a: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AI  </a:t>
                      </a:r>
                      <a:r>
                        <a:rPr lang="he-I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מתקדמים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407451"/>
                  </a:ext>
                </a:extLst>
              </a:tr>
              <a:tr h="209550">
                <a:tc>
                  <a:txBody>
                    <a:bodyPr/>
                    <a:lstStyle/>
                    <a:p>
                      <a:pPr algn="ctr" rtl="1" fontAlgn="ctr"/>
                      <a:r>
                        <a:rPr lang="he-IL"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סה"כ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he-IL"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he-IL"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he-IL"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475443"/>
                  </a:ext>
                </a:extLst>
              </a:tr>
            </a:tbl>
          </a:graphicData>
        </a:graphic>
      </p:graphicFrame>
    </p:spTree>
    <p:extLst>
      <p:ext uri="{BB962C8B-B14F-4D97-AF65-F5344CB8AC3E}">
        <p14:creationId xmlns:p14="http://schemas.microsoft.com/office/powerpoint/2010/main" val="226544384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